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865" r:id="rId2"/>
    <p:sldId id="867" r:id="rId3"/>
    <p:sldId id="868" r:id="rId4"/>
    <p:sldId id="879" r:id="rId5"/>
    <p:sldId id="881" r:id="rId6"/>
    <p:sldId id="880" r:id="rId7"/>
    <p:sldId id="889" r:id="rId8"/>
    <p:sldId id="891" r:id="rId9"/>
    <p:sldId id="890" r:id="rId10"/>
    <p:sldId id="897" r:id="rId11"/>
    <p:sldId id="896" r:id="rId12"/>
    <p:sldId id="892" r:id="rId13"/>
    <p:sldId id="893" r:id="rId14"/>
    <p:sldId id="894" r:id="rId15"/>
    <p:sldId id="895" r:id="rId16"/>
    <p:sldId id="871" r:id="rId17"/>
  </p:sldIdLst>
  <p:sldSz cx="12192000" cy="6858000"/>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73" userDrawn="1">
          <p15:clr>
            <a:srgbClr val="A4A3A4"/>
          </p15:clr>
        </p15:guide>
        <p15:guide id="2" pos="7204" userDrawn="1">
          <p15:clr>
            <a:srgbClr val="A4A3A4"/>
          </p15:clr>
        </p15:guide>
        <p15:guide id="3" orient="horz" pos="756" userDrawn="1">
          <p15:clr>
            <a:srgbClr val="A4A3A4"/>
          </p15:clr>
        </p15:guide>
        <p15:guide id="5" orient="horz" pos="3903" userDrawn="1">
          <p15:clr>
            <a:srgbClr val="A4A3A4"/>
          </p15:clr>
        </p15:guide>
        <p15:guide id="6" orient="horz" pos="382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4D9BD4"/>
    <a:srgbClr val="00539E"/>
    <a:srgbClr val="89DFFD"/>
    <a:srgbClr val="00467F"/>
    <a:srgbClr val="64A3D7"/>
    <a:srgbClr val="2F5597"/>
    <a:srgbClr val="C5D2FB"/>
    <a:srgbClr val="2E5497"/>
    <a:srgbClr val="EAF2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95" autoAdjust="0"/>
    <p:restoredTop sz="82339" autoAdjust="0"/>
  </p:normalViewPr>
  <p:slideViewPr>
    <p:cSldViewPr snapToGrid="0" showGuides="1">
      <p:cViewPr varScale="1">
        <p:scale>
          <a:sx n="68" d="100"/>
          <a:sy n="68" d="100"/>
        </p:scale>
        <p:origin x="1224" y="53"/>
      </p:cViewPr>
      <p:guideLst>
        <p:guide pos="473"/>
        <p:guide pos="7204"/>
        <p:guide orient="horz" pos="756"/>
        <p:guide orient="horz" pos="3903"/>
        <p:guide orient="horz" pos="3823"/>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BB5295-0690-45DE-9E01-B4636744B25F}" type="datetimeFigureOut">
              <a:rPr lang="zh-CN" altLang="en-US" smtClean="0"/>
              <a:t>2024/5/14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3413C37-BE2C-4CB8-940D-F8BE2EE6293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93413C37-BE2C-4CB8-940D-F8BE2EE62933}" type="slidenum">
              <a:rPr lang="zh-CN" altLang="en-US" smtClean="0"/>
              <a:t>6</a:t>
            </a:fld>
            <a:endParaRPr lang="zh-CN" altLang="en-US"/>
          </a:p>
        </p:txBody>
      </p:sp>
    </p:spTree>
    <p:extLst>
      <p:ext uri="{BB962C8B-B14F-4D97-AF65-F5344CB8AC3E}">
        <p14:creationId xmlns:p14="http://schemas.microsoft.com/office/powerpoint/2010/main" val="1232753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grpSp>
        <p:nvGrpSpPr>
          <p:cNvPr id="10" name="组合 9"/>
          <p:cNvGrpSpPr/>
          <p:nvPr userDrawn="1"/>
        </p:nvGrpSpPr>
        <p:grpSpPr>
          <a:xfrm flipH="1" flipV="1">
            <a:off x="0" y="0"/>
            <a:ext cx="1280160" cy="685800"/>
            <a:chOff x="11489653" y="5119600"/>
            <a:chExt cx="702346" cy="1738401"/>
          </a:xfrm>
        </p:grpSpPr>
        <p:sp>
          <p:nvSpPr>
            <p:cNvPr id="11" name="任意多边形: 形状 10"/>
            <p:cNvSpPr/>
            <p:nvPr/>
          </p:nvSpPr>
          <p:spPr>
            <a:xfrm>
              <a:off x="11852771" y="6018366"/>
              <a:ext cx="339228" cy="839635"/>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sp>
          <p:nvSpPr>
            <p:cNvPr id="12" name="任意多边形: 形状 11"/>
            <p:cNvSpPr/>
            <p:nvPr/>
          </p:nvSpPr>
          <p:spPr>
            <a:xfrm>
              <a:off x="11623086" y="5449864"/>
              <a:ext cx="568913" cy="1408137"/>
            </a:xfrm>
            <a:custGeom>
              <a:avLst/>
              <a:gdLst>
                <a:gd name="connsiteX0" fmla="*/ 568913 w 568913"/>
                <a:gd name="connsiteY0" fmla="*/ 0 h 1408137"/>
                <a:gd name="connsiteX1" fmla="*/ 568913 w 568913"/>
                <a:gd name="connsiteY1" fmla="*/ 643241 h 1408137"/>
                <a:gd name="connsiteX2" fmla="*/ 259881 w 568913"/>
                <a:gd name="connsiteY2" fmla="*/ 1408137 h 1408137"/>
                <a:gd name="connsiteX3" fmla="*/ 0 w 568913"/>
                <a:gd name="connsiteY3" fmla="*/ 1408137 h 1408137"/>
              </a:gdLst>
              <a:ahLst/>
              <a:cxnLst>
                <a:cxn ang="0">
                  <a:pos x="connsiteX0" y="connsiteY0"/>
                </a:cxn>
                <a:cxn ang="0">
                  <a:pos x="connsiteX1" y="connsiteY1"/>
                </a:cxn>
                <a:cxn ang="0">
                  <a:pos x="connsiteX2" y="connsiteY2"/>
                </a:cxn>
                <a:cxn ang="0">
                  <a:pos x="connsiteX3" y="connsiteY3"/>
                </a:cxn>
              </a:cxnLst>
              <a:rect l="l" t="t" r="r" b="b"/>
              <a:pathLst>
                <a:path w="568913" h="1408137">
                  <a:moveTo>
                    <a:pt x="568913" y="0"/>
                  </a:moveTo>
                  <a:lnTo>
                    <a:pt x="568913" y="643241"/>
                  </a:lnTo>
                  <a:lnTo>
                    <a:pt x="259881" y="1408137"/>
                  </a:lnTo>
                  <a:lnTo>
                    <a:pt x="0" y="1408137"/>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sp>
          <p:nvSpPr>
            <p:cNvPr id="13" name="任意多边形: 形状 12"/>
            <p:cNvSpPr/>
            <p:nvPr/>
          </p:nvSpPr>
          <p:spPr>
            <a:xfrm>
              <a:off x="11489653" y="5119600"/>
              <a:ext cx="702346" cy="1738401"/>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mn-ea"/>
                <a:ea typeface="思源黑体 CN Normal"/>
                <a:cs typeface="+mn-c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l="1" r="33919"/>
          <a:stretch>
            <a:fillRect/>
          </a:stretch>
        </p:blipFill>
        <p:spPr>
          <a:xfrm>
            <a:off x="2737536" y="-23325"/>
            <a:ext cx="9450900" cy="6862666"/>
          </a:xfrm>
          <a:prstGeom prst="rect">
            <a:avLst/>
          </a:prstGeom>
        </p:spPr>
      </p:pic>
      <p:sp>
        <p:nvSpPr>
          <p:cNvPr id="4" name="矩形 11"/>
          <p:cNvSpPr/>
          <p:nvPr/>
        </p:nvSpPr>
        <p:spPr>
          <a:xfrm flipH="1">
            <a:off x="0" y="-9329"/>
            <a:ext cx="9172142" cy="6858000"/>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nvGrpSpPr>
          <p:cNvPr id="5" name="组合 4"/>
          <p:cNvGrpSpPr/>
          <p:nvPr/>
        </p:nvGrpSpPr>
        <p:grpSpPr>
          <a:xfrm flipH="1">
            <a:off x="6096000" y="-18659"/>
            <a:ext cx="3603649" cy="6858000"/>
            <a:chOff x="1531613" y="0"/>
            <a:chExt cx="3375826" cy="6858000"/>
          </a:xfrm>
        </p:grpSpPr>
        <p:sp>
          <p:nvSpPr>
            <p:cNvPr id="6" name="任意多边形: 形状 5"/>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7" name="任意多边形: 形状 6"/>
            <p:cNvSpPr/>
            <p:nvPr/>
          </p:nvSpPr>
          <p:spPr>
            <a:xfrm>
              <a:off x="1531613"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dirty="0">
                <a:ln>
                  <a:noFill/>
                </a:ln>
                <a:solidFill>
                  <a:srgbClr val="FFFFFF"/>
                </a:solidFill>
                <a:effectLst/>
                <a:uLnTx/>
                <a:uFillTx/>
                <a:latin typeface="思源黑体 CN Normal"/>
                <a:cs typeface="+mn-cs"/>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l="19433" b="25926"/>
          <a:stretch>
            <a:fillRect/>
          </a:stretch>
        </p:blipFill>
        <p:spPr>
          <a:xfrm>
            <a:off x="0" y="0"/>
            <a:ext cx="9921730" cy="6909263"/>
          </a:xfrm>
          <a:prstGeom prst="rect">
            <a:avLst/>
          </a:prstGeom>
        </p:spPr>
      </p:pic>
      <p:sp>
        <p:nvSpPr>
          <p:cNvPr id="8" name="矩形 7"/>
          <p:cNvSpPr/>
          <p:nvPr userDrawn="1"/>
        </p:nvSpPr>
        <p:spPr>
          <a:xfrm>
            <a:off x="0" y="0"/>
            <a:ext cx="12227769" cy="6909263"/>
          </a:xfrm>
          <a:prstGeom prst="rect">
            <a:avLst/>
          </a:prstGeom>
          <a:gradFill flip="none" rotWithShape="1">
            <a:gsLst>
              <a:gs pos="0">
                <a:srgbClr val="1A5E87">
                  <a:alpha val="85000"/>
                </a:srgbClr>
              </a:gs>
              <a:gs pos="99000">
                <a:srgbClr val="04033F">
                  <a:alpha val="46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11"/>
          <p:cNvSpPr/>
          <p:nvPr userDrawn="1"/>
        </p:nvSpPr>
        <p:spPr>
          <a:xfrm>
            <a:off x="3635492" y="0"/>
            <a:ext cx="8592277" cy="6909262"/>
          </a:xfrm>
          <a:custGeom>
            <a:avLst/>
            <a:gdLst/>
            <a:ahLst/>
            <a:cxnLst/>
            <a:rect l="l" t="t" r="r" b="b"/>
            <a:pathLst>
              <a:path w="6444208" h="5143500">
                <a:moveTo>
                  <a:pt x="2078067" y="0"/>
                </a:moveTo>
                <a:lnTo>
                  <a:pt x="6444208" y="0"/>
                </a:lnTo>
                <a:lnTo>
                  <a:pt x="6444208" y="5143500"/>
                </a:lnTo>
                <a:lnTo>
                  <a:pt x="0" y="5143500"/>
                </a:lnTo>
                <a:close/>
              </a:path>
            </a:pathLst>
          </a:cu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nvGrpSpPr>
          <p:cNvPr id="10" name="组合 9"/>
          <p:cNvGrpSpPr/>
          <p:nvPr userDrawn="1"/>
        </p:nvGrpSpPr>
        <p:grpSpPr>
          <a:xfrm>
            <a:off x="3078548" y="0"/>
            <a:ext cx="3375827" cy="6909262"/>
            <a:chOff x="1531612" y="0"/>
            <a:chExt cx="3375827" cy="6858000"/>
          </a:xfrm>
        </p:grpSpPr>
        <p:sp>
          <p:nvSpPr>
            <p:cNvPr id="11" name="任意多边形: 形状 10"/>
            <p:cNvSpPr/>
            <p:nvPr/>
          </p:nvSpPr>
          <p:spPr>
            <a:xfrm>
              <a:off x="1761297" y="0"/>
              <a:ext cx="3146142" cy="6858000"/>
            </a:xfrm>
            <a:custGeom>
              <a:avLst/>
              <a:gdLst>
                <a:gd name="connsiteX0" fmla="*/ 2770756 w 3146142"/>
                <a:gd name="connsiteY0" fmla="*/ 0 h 6858000"/>
                <a:gd name="connsiteX1" fmla="*/ 3146142 w 3146142"/>
                <a:gd name="connsiteY1" fmla="*/ 0 h 6858000"/>
                <a:gd name="connsiteX2" fmla="*/ 375386 w 3146142"/>
                <a:gd name="connsiteY2" fmla="*/ 6858000 h 6858000"/>
                <a:gd name="connsiteX3" fmla="*/ 0 w 314614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146142" h="6858000">
                  <a:moveTo>
                    <a:pt x="2770756" y="0"/>
                  </a:moveTo>
                  <a:lnTo>
                    <a:pt x="3146142" y="0"/>
                  </a:lnTo>
                  <a:lnTo>
                    <a:pt x="375386" y="6858000"/>
                  </a:lnTo>
                  <a:lnTo>
                    <a:pt x="0" y="6858000"/>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12" name="任意多边形: 形状 11"/>
            <p:cNvSpPr/>
            <p:nvPr/>
          </p:nvSpPr>
          <p:spPr>
            <a:xfrm>
              <a:off x="1531612" y="0"/>
              <a:ext cx="3030637" cy="6858000"/>
            </a:xfrm>
            <a:custGeom>
              <a:avLst/>
              <a:gdLst>
                <a:gd name="connsiteX0" fmla="*/ 2770756 w 3030637"/>
                <a:gd name="connsiteY0" fmla="*/ 0 h 6858000"/>
                <a:gd name="connsiteX1" fmla="*/ 3030637 w 3030637"/>
                <a:gd name="connsiteY1" fmla="*/ 0 h 6858000"/>
                <a:gd name="connsiteX2" fmla="*/ 259881 w 3030637"/>
                <a:gd name="connsiteY2" fmla="*/ 6858000 h 6858000"/>
                <a:gd name="connsiteX3" fmla="*/ 0 w 3030637"/>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030637" h="6858000">
                  <a:moveTo>
                    <a:pt x="2770756" y="0"/>
                  </a:moveTo>
                  <a:lnTo>
                    <a:pt x="3030637" y="0"/>
                  </a:lnTo>
                  <a:lnTo>
                    <a:pt x="259881" y="6858000"/>
                  </a:lnTo>
                  <a:lnTo>
                    <a:pt x="0" y="6858000"/>
                  </a:lnTo>
                  <a:close/>
                </a:path>
              </a:pathLst>
            </a:custGeom>
            <a:solidFill>
              <a:srgbClr val="039ACF"/>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grpSp>
        <p:nvGrpSpPr>
          <p:cNvPr id="14" name="组合 13"/>
          <p:cNvGrpSpPr/>
          <p:nvPr userDrawn="1"/>
        </p:nvGrpSpPr>
        <p:grpSpPr>
          <a:xfrm>
            <a:off x="11698028" y="5577840"/>
            <a:ext cx="529752" cy="1331422"/>
            <a:chOff x="11489652" y="4991405"/>
            <a:chExt cx="753203" cy="1866596"/>
          </a:xfrm>
        </p:grpSpPr>
        <p:sp>
          <p:nvSpPr>
            <p:cNvPr id="15" name="任意多边形: 形状 14"/>
            <p:cNvSpPr/>
            <p:nvPr/>
          </p:nvSpPr>
          <p:spPr>
            <a:xfrm>
              <a:off x="11680176" y="5504185"/>
              <a:ext cx="562679" cy="1353816"/>
            </a:xfrm>
            <a:custGeom>
              <a:avLst/>
              <a:gdLst>
                <a:gd name="connsiteX0" fmla="*/ 339228 w 339228"/>
                <a:gd name="connsiteY0" fmla="*/ 0 h 839635"/>
                <a:gd name="connsiteX1" fmla="*/ 339228 w 339228"/>
                <a:gd name="connsiteY1" fmla="*/ 839635 h 839635"/>
                <a:gd name="connsiteX2" fmla="*/ 0 w 339228"/>
                <a:gd name="connsiteY2" fmla="*/ 839635 h 839635"/>
              </a:gdLst>
              <a:ahLst/>
              <a:cxnLst>
                <a:cxn ang="0">
                  <a:pos x="connsiteX0" y="connsiteY0"/>
                </a:cxn>
                <a:cxn ang="0">
                  <a:pos x="connsiteX1" y="connsiteY1"/>
                </a:cxn>
                <a:cxn ang="0">
                  <a:pos x="connsiteX2" y="connsiteY2"/>
                </a:cxn>
              </a:cxnLst>
              <a:rect l="l" t="t" r="r" b="b"/>
              <a:pathLst>
                <a:path w="339228" h="839635">
                  <a:moveTo>
                    <a:pt x="339228" y="0"/>
                  </a:moveTo>
                  <a:lnTo>
                    <a:pt x="339228" y="839635"/>
                  </a:lnTo>
                  <a:lnTo>
                    <a:pt x="0" y="839635"/>
                  </a:lnTo>
                  <a:close/>
                </a:path>
              </a:pathLst>
            </a:custGeom>
            <a:solidFill>
              <a:srgbClr val="005EA4"/>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sp>
          <p:nvSpPr>
            <p:cNvPr id="17" name="任意多边形: 形状 16"/>
            <p:cNvSpPr/>
            <p:nvPr userDrawn="1"/>
          </p:nvSpPr>
          <p:spPr>
            <a:xfrm>
              <a:off x="11489652" y="4991405"/>
              <a:ext cx="753193" cy="1866596"/>
            </a:xfrm>
            <a:custGeom>
              <a:avLst/>
              <a:gdLst>
                <a:gd name="connsiteX0" fmla="*/ 702346 w 702346"/>
                <a:gd name="connsiteY0" fmla="*/ 0 h 1738401"/>
                <a:gd name="connsiteX1" fmla="*/ 702346 w 702346"/>
                <a:gd name="connsiteY1" fmla="*/ 428827 h 1738401"/>
                <a:gd name="connsiteX2" fmla="*/ 173254 w 702346"/>
                <a:gd name="connsiteY2" fmla="*/ 1738401 h 1738401"/>
                <a:gd name="connsiteX3" fmla="*/ 0 w 702346"/>
                <a:gd name="connsiteY3" fmla="*/ 1738401 h 1738401"/>
              </a:gdLst>
              <a:ahLst/>
              <a:cxnLst>
                <a:cxn ang="0">
                  <a:pos x="connsiteX0" y="connsiteY0"/>
                </a:cxn>
                <a:cxn ang="0">
                  <a:pos x="connsiteX1" y="connsiteY1"/>
                </a:cxn>
                <a:cxn ang="0">
                  <a:pos x="connsiteX2" y="connsiteY2"/>
                </a:cxn>
                <a:cxn ang="0">
                  <a:pos x="connsiteX3" y="connsiteY3"/>
                </a:cxn>
              </a:cxnLst>
              <a:rect l="l" t="t" r="r" b="b"/>
              <a:pathLst>
                <a:path w="702346" h="1738401">
                  <a:moveTo>
                    <a:pt x="702346" y="0"/>
                  </a:moveTo>
                  <a:lnTo>
                    <a:pt x="702346" y="428827"/>
                  </a:lnTo>
                  <a:lnTo>
                    <a:pt x="173254" y="1738401"/>
                  </a:lnTo>
                  <a:lnTo>
                    <a:pt x="0" y="1738401"/>
                  </a:lnTo>
                  <a:close/>
                </a:path>
              </a:pathLst>
            </a:custGeom>
            <a:solidFill>
              <a:srgbClr val="039ACF">
                <a:lumMod val="40000"/>
                <a:lumOff val="60000"/>
              </a:srgbClr>
            </a:solidFill>
            <a:ln w="12700" cap="flat" cmpd="sng" algn="ctr">
              <a:noFill/>
              <a:prstDash val="solid"/>
              <a:miter lim="800000"/>
            </a:ln>
            <a:effectLst/>
          </p:spPr>
          <p:txBody>
            <a:bodyPr wrap="square" rtlCol="0" anchor="ctr">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rgbClr val="FFFFFF"/>
                </a:solidFill>
                <a:effectLst/>
                <a:uLnTx/>
                <a:uFillTx/>
                <a:latin typeface="思源黑体 CN Normal"/>
                <a:cs typeface="+mn-cs"/>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grpSp>
        <p:nvGrpSpPr>
          <p:cNvPr id="3" name="组合 2"/>
          <p:cNvGrpSpPr/>
          <p:nvPr userDrawn="1"/>
        </p:nvGrpSpPr>
        <p:grpSpPr>
          <a:xfrm>
            <a:off x="-61453" y="-11151"/>
            <a:ext cx="12314904" cy="6909263"/>
            <a:chOff x="-61453" y="-11151"/>
            <a:chExt cx="12314904" cy="6909263"/>
          </a:xfrm>
        </p:grpSpPr>
        <p:pic>
          <p:nvPicPr>
            <p:cNvPr id="4" name="图片 3"/>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2"/>
                      </a14:imgEffect>
                    </a14:imgLayer>
                  </a14:imgProps>
                </a:ext>
                <a:ext uri="{28A0092B-C50C-407E-A947-70E740481C1C}">
                  <a14:useLocalDpi xmlns:a14="http://schemas.microsoft.com/office/drawing/2010/main" val="0"/>
                </a:ext>
              </a:extLst>
            </a:blip>
            <a:srcRect b="25926"/>
            <a:stretch>
              <a:fillRect/>
            </a:stretch>
          </p:blipFill>
          <p:spPr>
            <a:xfrm>
              <a:off x="-61452" y="-11151"/>
              <a:ext cx="12314903" cy="6909263"/>
            </a:xfrm>
            <a:prstGeom prst="rect">
              <a:avLst/>
            </a:prstGeom>
          </p:spPr>
        </p:pic>
        <p:sp>
          <p:nvSpPr>
            <p:cNvPr id="5" name="矩形 4"/>
            <p:cNvSpPr/>
            <p:nvPr userDrawn="1"/>
          </p:nvSpPr>
          <p:spPr>
            <a:xfrm>
              <a:off x="-61453" y="0"/>
              <a:ext cx="12314903" cy="6898112"/>
            </a:xfrm>
            <a:prstGeom prst="rect">
              <a:avLst/>
            </a:prstGeom>
            <a:gradFill flip="none" rotWithShape="1">
              <a:gsLst>
                <a:gs pos="0">
                  <a:srgbClr val="1A5E87"/>
                </a:gs>
                <a:gs pos="100000">
                  <a:srgbClr val="04033F">
                    <a:alpha val="80000"/>
                  </a:srgbClr>
                </a:gs>
              </a:gsLst>
              <a:lin ang="2700000" scaled="1"/>
              <a:tileRect/>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2_标题幻灯片">
    <p:bg>
      <p:bgPr>
        <a:solidFill>
          <a:schemeClr val="bg1"/>
        </a:solidFill>
        <a:effectLst/>
      </p:bgPr>
    </p:bg>
    <p:spTree>
      <p:nvGrpSpPr>
        <p:cNvPr id="1" name=""/>
        <p:cNvGrpSpPr/>
        <p:nvPr/>
      </p:nvGrpSpPr>
      <p:grpSpPr>
        <a:xfrm>
          <a:off x="0" y="0"/>
          <a:ext cx="0" cy="0"/>
          <a:chOff x="0" y="0"/>
          <a:chExt cx="0" cy="0"/>
        </a:xfrm>
      </p:grpSpPr>
      <p:grpSp>
        <p:nvGrpSpPr>
          <p:cNvPr id="4" name="组合 3"/>
          <p:cNvGrpSpPr/>
          <p:nvPr userDrawn="1"/>
        </p:nvGrpSpPr>
        <p:grpSpPr>
          <a:xfrm>
            <a:off x="394159" y="310888"/>
            <a:ext cx="682341" cy="539179"/>
            <a:chOff x="1801006" y="1526207"/>
            <a:chExt cx="1242672" cy="981947"/>
          </a:xfrm>
        </p:grpSpPr>
        <p:sp>
          <p:nvSpPr>
            <p:cNvPr id="5" name="矩形 4"/>
            <p:cNvSpPr/>
            <p:nvPr userDrawn="1"/>
          </p:nvSpPr>
          <p:spPr>
            <a:xfrm>
              <a:off x="2224301" y="1732937"/>
              <a:ext cx="819377" cy="695740"/>
            </a:xfrm>
            <a:prstGeom prst="rect">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sp>
          <p:nvSpPr>
            <p:cNvPr id="6" name="任意多边形 13"/>
            <p:cNvSpPr/>
            <p:nvPr userDrawn="1"/>
          </p:nvSpPr>
          <p:spPr>
            <a:xfrm>
              <a:off x="1801006" y="1526207"/>
              <a:ext cx="1063935" cy="981947"/>
            </a:xfrm>
            <a:custGeom>
              <a:avLst/>
              <a:gdLst>
                <a:gd name="connsiteX0" fmla="*/ 0 w 2864941"/>
                <a:gd name="connsiteY0" fmla="*/ 0 h 981947"/>
                <a:gd name="connsiteX1" fmla="*/ 2864941 w 2864941"/>
                <a:gd name="connsiteY1" fmla="*/ 0 h 981947"/>
                <a:gd name="connsiteX2" fmla="*/ 2041802 w 2864941"/>
                <a:gd name="connsiteY2" fmla="*/ 981947 h 981947"/>
                <a:gd name="connsiteX3" fmla="*/ 0 w 2864941"/>
                <a:gd name="connsiteY3" fmla="*/ 981947 h 981947"/>
              </a:gdLst>
              <a:ahLst/>
              <a:cxnLst>
                <a:cxn ang="0">
                  <a:pos x="connsiteX0" y="connsiteY0"/>
                </a:cxn>
                <a:cxn ang="0">
                  <a:pos x="connsiteX1" y="connsiteY1"/>
                </a:cxn>
                <a:cxn ang="0">
                  <a:pos x="connsiteX2" y="connsiteY2"/>
                </a:cxn>
                <a:cxn ang="0">
                  <a:pos x="connsiteX3" y="connsiteY3"/>
                </a:cxn>
              </a:cxnLst>
              <a:rect l="l" t="t" r="r" b="b"/>
              <a:pathLst>
                <a:path w="2864941" h="981947">
                  <a:moveTo>
                    <a:pt x="0" y="0"/>
                  </a:moveTo>
                  <a:lnTo>
                    <a:pt x="2864941" y="0"/>
                  </a:lnTo>
                  <a:lnTo>
                    <a:pt x="2041802" y="981947"/>
                  </a:lnTo>
                  <a:lnTo>
                    <a:pt x="0" y="981947"/>
                  </a:lnTo>
                  <a:close/>
                </a:path>
              </a:pathLst>
            </a:custGeom>
            <a:solidFill>
              <a:srgbClr val="005AA6"/>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3000" b="1" i="0" u="none" strike="noStrike" kern="1200" cap="none" spc="0" normalizeH="0" baseline="0" noProof="0" dirty="0">
                <a:ln>
                  <a:noFill/>
                </a:ln>
                <a:solidFill>
                  <a:prstClr val="white"/>
                </a:solidFill>
                <a:effectLst/>
                <a:uLnTx/>
                <a:uFillTx/>
                <a:latin typeface="Arial" panose="020B0604020202020204"/>
                <a:ea typeface="黑体" panose="02010609060101010101" pitchFamily="49" charset="-122"/>
                <a:cs typeface="+mn-cs"/>
              </a:endParaRPr>
            </a:p>
          </p:txBody>
        </p:sp>
      </p:gr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6.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3" Type="http://schemas.openxmlformats.org/officeDocument/2006/relationships/tags" Target="../tags/tag4.xml"/><Relationship Id="rId7" Type="http://schemas.openxmlformats.org/officeDocument/2006/relationships/tags" Target="../tags/tag8.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5" Type="http://schemas.openxmlformats.org/officeDocument/2006/relationships/tags" Target="../tags/tag6.xml"/><Relationship Id="rId4" Type="http://schemas.openxmlformats.org/officeDocument/2006/relationships/tags" Target="../tags/tag5.xml"/><Relationship Id="rId9"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8" Type="http://schemas.openxmlformats.org/officeDocument/2006/relationships/tags" Target="../tags/tag17.xml"/><Relationship Id="rId3" Type="http://schemas.openxmlformats.org/officeDocument/2006/relationships/tags" Target="../tags/tag12.xml"/><Relationship Id="rId7" Type="http://schemas.openxmlformats.org/officeDocument/2006/relationships/tags" Target="../tags/tag16.xml"/><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tags" Target="../tags/tag15.xml"/><Relationship Id="rId5" Type="http://schemas.openxmlformats.org/officeDocument/2006/relationships/tags" Target="../tags/tag14.xml"/><Relationship Id="rId10" Type="http://schemas.openxmlformats.org/officeDocument/2006/relationships/slideLayout" Target="../slideLayouts/slideLayout6.xml"/><Relationship Id="rId4" Type="http://schemas.openxmlformats.org/officeDocument/2006/relationships/tags" Target="../tags/tag13.xml"/><Relationship Id="rId9" Type="http://schemas.openxmlformats.org/officeDocument/2006/relationships/tags" Target="../tags/tag18.xml"/></Relationships>
</file>

<file path=ppt/slides/_rels/slide6.xml.rels><?xml version="1.0" encoding="UTF-8" standalone="yes"?>
<Relationships xmlns="http://schemas.openxmlformats.org/package/2006/relationships"><Relationship Id="rId8" Type="http://schemas.openxmlformats.org/officeDocument/2006/relationships/tags" Target="../tags/tag26.xml"/><Relationship Id="rId13" Type="http://schemas.openxmlformats.org/officeDocument/2006/relationships/tags" Target="../tags/tag31.xml"/><Relationship Id="rId18" Type="http://schemas.openxmlformats.org/officeDocument/2006/relationships/tags" Target="../tags/tag36.xml"/><Relationship Id="rId26" Type="http://schemas.openxmlformats.org/officeDocument/2006/relationships/tags" Target="../tags/tag44.xml"/><Relationship Id="rId3" Type="http://schemas.openxmlformats.org/officeDocument/2006/relationships/tags" Target="../tags/tag21.xml"/><Relationship Id="rId21" Type="http://schemas.openxmlformats.org/officeDocument/2006/relationships/tags" Target="../tags/tag39.xml"/><Relationship Id="rId7" Type="http://schemas.openxmlformats.org/officeDocument/2006/relationships/tags" Target="../tags/tag25.xml"/><Relationship Id="rId12" Type="http://schemas.openxmlformats.org/officeDocument/2006/relationships/tags" Target="../tags/tag30.xml"/><Relationship Id="rId17" Type="http://schemas.openxmlformats.org/officeDocument/2006/relationships/tags" Target="../tags/tag35.xml"/><Relationship Id="rId25" Type="http://schemas.openxmlformats.org/officeDocument/2006/relationships/tags" Target="../tags/tag43.xml"/><Relationship Id="rId2" Type="http://schemas.openxmlformats.org/officeDocument/2006/relationships/tags" Target="../tags/tag20.xml"/><Relationship Id="rId16" Type="http://schemas.openxmlformats.org/officeDocument/2006/relationships/tags" Target="../tags/tag34.xml"/><Relationship Id="rId20" Type="http://schemas.openxmlformats.org/officeDocument/2006/relationships/tags" Target="../tags/tag38.xml"/><Relationship Id="rId29"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tags" Target="../tags/tag24.xml"/><Relationship Id="rId11" Type="http://schemas.openxmlformats.org/officeDocument/2006/relationships/tags" Target="../tags/tag29.xml"/><Relationship Id="rId24" Type="http://schemas.openxmlformats.org/officeDocument/2006/relationships/tags" Target="../tags/tag42.xml"/><Relationship Id="rId5" Type="http://schemas.openxmlformats.org/officeDocument/2006/relationships/tags" Target="../tags/tag23.xml"/><Relationship Id="rId15" Type="http://schemas.openxmlformats.org/officeDocument/2006/relationships/tags" Target="../tags/tag33.xml"/><Relationship Id="rId23" Type="http://schemas.openxmlformats.org/officeDocument/2006/relationships/tags" Target="../tags/tag41.xml"/><Relationship Id="rId28" Type="http://schemas.openxmlformats.org/officeDocument/2006/relationships/tags" Target="../tags/tag46.xml"/><Relationship Id="rId10" Type="http://schemas.openxmlformats.org/officeDocument/2006/relationships/tags" Target="../tags/tag28.xml"/><Relationship Id="rId19" Type="http://schemas.openxmlformats.org/officeDocument/2006/relationships/tags" Target="../tags/tag37.xml"/><Relationship Id="rId31" Type="http://schemas.openxmlformats.org/officeDocument/2006/relationships/image" Target="../media/image6.png"/><Relationship Id="rId4" Type="http://schemas.openxmlformats.org/officeDocument/2006/relationships/tags" Target="../tags/tag22.xml"/><Relationship Id="rId9" Type="http://schemas.openxmlformats.org/officeDocument/2006/relationships/tags" Target="../tags/tag27.xml"/><Relationship Id="rId14" Type="http://schemas.openxmlformats.org/officeDocument/2006/relationships/tags" Target="../tags/tag32.xml"/><Relationship Id="rId22" Type="http://schemas.openxmlformats.org/officeDocument/2006/relationships/tags" Target="../tags/tag40.xml"/><Relationship Id="rId27" Type="http://schemas.openxmlformats.org/officeDocument/2006/relationships/tags" Target="../tags/tag45.xml"/><Relationship Id="rId30"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p:cNvSpPr/>
          <p:nvPr/>
        </p:nvSpPr>
        <p:spPr>
          <a:xfrm>
            <a:off x="9395331" y="0"/>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098400" y="5047329"/>
            <a:ext cx="1093600" cy="1810671"/>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7" name="文本框 16"/>
          <p:cNvSpPr txBox="1"/>
          <p:nvPr/>
        </p:nvSpPr>
        <p:spPr>
          <a:xfrm>
            <a:off x="4354351" y="5047329"/>
            <a:ext cx="3500090"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Times New Roman" panose="02020603050405020304" pitchFamily="18" charset="0"/>
              </a:rPr>
              <a:t>Group: one</a:t>
            </a:r>
          </a:p>
        </p:txBody>
      </p:sp>
      <p:sp>
        <p:nvSpPr>
          <p:cNvPr id="22" name="矩形 21"/>
          <p:cNvSpPr/>
          <p:nvPr/>
        </p:nvSpPr>
        <p:spPr>
          <a:xfrm>
            <a:off x="2849245" y="3429000"/>
            <a:ext cx="8222615" cy="891540"/>
          </a:xfrm>
          <a:prstGeom prst="rect">
            <a:avLst/>
          </a:prstGeom>
          <a:noFill/>
        </p:spPr>
        <p:txBody>
          <a:bodyPr wrap="square">
            <a:spAutoFit/>
          </a:bodyPr>
          <a:lstStyle/>
          <a:p>
            <a:pPr lvl="0" algn="r">
              <a:lnSpc>
                <a:spcPct val="130000"/>
              </a:lnSpc>
              <a:defRPr/>
            </a:pPr>
            <a:r>
              <a:rPr kumimoji="1" lang="en-US" altLang="zh-CN" sz="40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rPr>
              <a:t>Gaussian Naive Bayes</a:t>
            </a:r>
          </a:p>
        </p:txBody>
      </p:sp>
      <p:pic>
        <p:nvPicPr>
          <p:cNvPr id="3" name="图片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673692" y="2095342"/>
            <a:ext cx="2514152" cy="673296"/>
          </a:xfrm>
          <a:prstGeom prst="rect">
            <a:avLst/>
          </a:prstGeom>
        </p:spPr>
      </p:pic>
      <p:sp>
        <p:nvSpPr>
          <p:cNvPr id="23" name="文本框 22"/>
          <p:cNvSpPr txBox="1"/>
          <p:nvPr/>
        </p:nvSpPr>
        <p:spPr>
          <a:xfrm>
            <a:off x="8157428" y="5047329"/>
            <a:ext cx="2430250" cy="36830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rPr>
              <a:t>2024.5.14</a:t>
            </a:r>
            <a:endParaRPr kumimoji="1" lang="en-US" altLang="zh-CN" i="0" u="none" strike="noStrike" kern="120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Times New Roman" panose="02020603050405020304" pitchFamily="18"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23" name="矩形 22"/>
          <p:cNvSpPr/>
          <p:nvPr/>
        </p:nvSpPr>
        <p:spPr>
          <a:xfrm>
            <a:off x="1152000" y="213070"/>
            <a:ext cx="516001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Gaussian Naive Bayes</a:t>
            </a:r>
          </a:p>
        </p:txBody>
      </p:sp>
      <p:sp>
        <p:nvSpPr>
          <p:cNvPr id="6" name="文本框 5"/>
          <p:cNvSpPr txBox="1"/>
          <p:nvPr/>
        </p:nvSpPr>
        <p:spPr>
          <a:xfrm>
            <a:off x="677545" y="1238885"/>
            <a:ext cx="6991985" cy="92202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After the conditional probability of each feature dimension is calculated, the posterior probability is calculated by maximizing it</a:t>
            </a:r>
          </a:p>
        </p:txBody>
      </p:sp>
      <p:pic>
        <p:nvPicPr>
          <p:cNvPr id="8" name="图片 7"/>
          <p:cNvPicPr>
            <a:picLocks noChangeAspect="1"/>
          </p:cNvPicPr>
          <p:nvPr/>
        </p:nvPicPr>
        <p:blipFill>
          <a:blip r:embed="rId3"/>
          <a:stretch>
            <a:fillRect/>
          </a:stretch>
        </p:blipFill>
        <p:spPr>
          <a:xfrm>
            <a:off x="677545" y="2235835"/>
            <a:ext cx="7315200" cy="37795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KOPPT"/>
          <p:cNvPicPr>
            <a:picLocks noChangeAspect="1"/>
          </p:cNvPicPr>
          <p:nvPr/>
        </p:nvPicPr>
        <p:blipFill>
          <a:blip r:embed="rId2">
            <a:grayscl/>
            <a:extLst>
              <a:ext uri="{28A0092B-C50C-407E-A947-70E740481C1C}">
                <a14:useLocalDpi xmlns:a14="http://schemas.microsoft.com/office/drawing/2010/main" val="0"/>
              </a:ext>
            </a:extLst>
          </a:blip>
          <a:srcRect/>
          <a:stretch>
            <a:fillRect/>
          </a:stretch>
        </p:blipFill>
        <p:spPr>
          <a:xfrm>
            <a:off x="438785" y="1115060"/>
            <a:ext cx="11443335" cy="5327650"/>
          </a:xfrm>
          <a:custGeom>
            <a:avLst/>
            <a:gdLst>
              <a:gd name="connsiteX0" fmla="*/ 0 w 4800600"/>
              <a:gd name="connsiteY0" fmla="*/ 0 h 4800600"/>
              <a:gd name="connsiteX1" fmla="*/ 4800600 w 4800600"/>
              <a:gd name="connsiteY1" fmla="*/ 0 h 4800600"/>
              <a:gd name="connsiteX2" fmla="*/ 4800600 w 4800600"/>
              <a:gd name="connsiteY2" fmla="*/ 4800600 h 4800600"/>
              <a:gd name="connsiteX3" fmla="*/ 0 w 4800600"/>
              <a:gd name="connsiteY3" fmla="*/ 4800600 h 4800600"/>
            </a:gdLst>
            <a:ahLst/>
            <a:cxnLst>
              <a:cxn ang="0">
                <a:pos x="connsiteX0" y="connsiteY0"/>
              </a:cxn>
              <a:cxn ang="0">
                <a:pos x="connsiteX1" y="connsiteY1"/>
              </a:cxn>
              <a:cxn ang="0">
                <a:pos x="connsiteX2" y="connsiteY2"/>
              </a:cxn>
              <a:cxn ang="0">
                <a:pos x="connsiteX3" y="connsiteY3"/>
              </a:cxn>
            </a:cxnLst>
            <a:rect l="l" t="t" r="r" b="b"/>
            <a:pathLst>
              <a:path w="4800600" h="4800600">
                <a:moveTo>
                  <a:pt x="0" y="0"/>
                </a:moveTo>
                <a:lnTo>
                  <a:pt x="4800600" y="0"/>
                </a:lnTo>
                <a:lnTo>
                  <a:pt x="4800600" y="4800600"/>
                </a:lnTo>
                <a:lnTo>
                  <a:pt x="0" y="4800600"/>
                </a:lnTo>
                <a:close/>
              </a:path>
            </a:pathLst>
          </a:custGeom>
          <a:solidFill>
            <a:srgbClr val="FFFFFF">
              <a:lumMod val="95000"/>
              <a:alpha val="40000"/>
            </a:srgbClr>
          </a:solidFill>
        </p:spPr>
      </p:pic>
      <p:sp>
        <p:nvSpPr>
          <p:cNvPr id="10" name="KOPPT"/>
          <p:cNvSpPr/>
          <p:nvPr/>
        </p:nvSpPr>
        <p:spPr>
          <a:xfrm>
            <a:off x="438150" y="1109980"/>
            <a:ext cx="11443335" cy="5327650"/>
          </a:xfrm>
          <a:prstGeom prst="rect">
            <a:avLst/>
          </a:prstGeom>
          <a:solidFill>
            <a:srgbClr val="005EA4">
              <a:lumMod val="75000"/>
              <a:alpha val="88000"/>
            </a:srgbClr>
          </a:solidFill>
          <a:ln w="12700" cap="flat" cmpd="sng" algn="ctr">
            <a:noFill/>
            <a:prstDash val="solid"/>
            <a:miter lim="800000"/>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a:ln>
                <a:noFill/>
              </a:ln>
              <a:solidFill>
                <a:prstClr val="white"/>
              </a:solidFill>
              <a:effectLst/>
              <a:uLnTx/>
              <a:uFillTx/>
              <a:latin typeface="+mn-ea"/>
              <a:ea typeface="思源黑体 CN Normal"/>
              <a:cs typeface="+mn-cs"/>
            </a:endParaRPr>
          </a:p>
        </p:txBody>
      </p:sp>
      <p:sp>
        <p:nvSpPr>
          <p:cNvPr id="16" name="矩形 15"/>
          <p:cNvSpPr/>
          <p:nvPr/>
        </p:nvSpPr>
        <p:spPr>
          <a:xfrm>
            <a:off x="1152000" y="288000"/>
            <a:ext cx="5057775" cy="130937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sym typeface="+mn-ea"/>
              </a:rPr>
              <a:t>Calculation examples</a:t>
            </a:r>
            <a:endPar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sp>
        <p:nvSpPr>
          <p:cNvPr id="2" name="文本框 1"/>
          <p:cNvSpPr txBox="1"/>
          <p:nvPr/>
        </p:nvSpPr>
        <p:spPr>
          <a:xfrm>
            <a:off x="788035" y="1388110"/>
            <a:ext cx="10425430" cy="1198880"/>
          </a:xfrm>
          <a:prstGeom prst="rect">
            <a:avLst/>
          </a:prstGeom>
          <a:noFill/>
        </p:spPr>
        <p:txBody>
          <a:bodyPr wrap="square" rtlCol="0" anchor="t">
            <a:spAutoFit/>
          </a:bodyPr>
          <a:lstStyle/>
          <a:p>
            <a:pPr algn="l"/>
            <a:r>
              <a:rPr lang="en-US" altLang="zh-CN" b="1">
                <a:solidFill>
                  <a:schemeClr val="bg1"/>
                </a:solidFill>
              </a:rPr>
              <a:t>     </a:t>
            </a:r>
            <a:r>
              <a:rPr lang="zh-CN" altLang="en-US" b="1">
                <a:solidFill>
                  <a:schemeClr val="bg1"/>
                </a:solidFill>
              </a:rPr>
              <a:t>Suppose there is now a TF-IDF-based method to represent text data, which contains a total of These three characteristic </a:t>
            </a:r>
            <a:r>
              <a:rPr lang="en-US" altLang="zh-CN" b="1">
                <a:solidFill>
                  <a:schemeClr val="bg1"/>
                </a:solidFill>
              </a:rPr>
              <a:t> </a:t>
            </a:r>
            <a:r>
              <a:rPr lang="zh-CN" altLang="en-US" b="1">
                <a:solidFill>
                  <a:schemeClr val="bg1"/>
                </a:solidFill>
              </a:rPr>
              <a:t>dimensions</a:t>
            </a:r>
            <a:r>
              <a:rPr lang="en-US" altLang="zh-CN" b="1">
                <a:solidFill>
                  <a:schemeClr val="bg1"/>
                </a:solidFill>
              </a:rPr>
              <a:t> x</a:t>
            </a:r>
            <a:r>
              <a:rPr lang="en-US" altLang="zh-CN" b="1" baseline="-25000">
                <a:solidFill>
                  <a:schemeClr val="bg1"/>
                </a:solidFill>
              </a:rPr>
              <a:t>0</a:t>
            </a:r>
            <a:r>
              <a:rPr lang="en-US" altLang="zh-CN" b="1">
                <a:solidFill>
                  <a:schemeClr val="bg1"/>
                </a:solidFill>
              </a:rPr>
              <a:t>,x</a:t>
            </a:r>
            <a:r>
              <a:rPr lang="en-US" altLang="zh-CN" b="1" baseline="-25000">
                <a:solidFill>
                  <a:schemeClr val="bg1"/>
                </a:solidFill>
              </a:rPr>
              <a:t>1</a:t>
            </a:r>
            <a:r>
              <a:rPr lang="en-US" altLang="zh-CN" b="1">
                <a:solidFill>
                  <a:schemeClr val="bg1"/>
                </a:solidFill>
              </a:rPr>
              <a:t>,x</a:t>
            </a:r>
            <a:r>
              <a:rPr lang="en-US" altLang="zh-CN" b="1" baseline="-25000">
                <a:solidFill>
                  <a:schemeClr val="bg1"/>
                </a:solidFill>
              </a:rPr>
              <a:t>2</a:t>
            </a:r>
            <a:r>
              <a:rPr lang="zh-CN" altLang="en-US" b="1">
                <a:solidFill>
                  <a:schemeClr val="bg1"/>
                </a:solidFill>
              </a:rPr>
              <a:t>,Each dimension represents the TF-IDF weight of the corresponding word in the vocabulary, </a:t>
            </a:r>
            <a:r>
              <a:rPr lang="en-US" altLang="zh-CN" b="1">
                <a:solidFill>
                  <a:schemeClr val="bg1"/>
                </a:solidFill>
              </a:rPr>
              <a:t>Y i</a:t>
            </a:r>
            <a:r>
              <a:rPr lang="zh-CN" altLang="en-US" b="1">
                <a:solidFill>
                  <a:schemeClr val="bg1"/>
                </a:solidFill>
              </a:rPr>
              <a:t>ndicates the category to which the sample</a:t>
            </a:r>
            <a:r>
              <a:rPr lang="en-US" altLang="zh-CN" b="1">
                <a:solidFill>
                  <a:schemeClr val="bg1"/>
                </a:solidFill>
              </a:rPr>
              <a:t> </a:t>
            </a:r>
            <a:r>
              <a:rPr lang="zh-CN" altLang="en-US" b="1">
                <a:solidFill>
                  <a:schemeClr val="bg1"/>
                </a:solidFill>
              </a:rPr>
              <a:t>belongs</a:t>
            </a:r>
            <a:r>
              <a:rPr lang="en-US" altLang="zh-CN" b="1">
                <a:solidFill>
                  <a:schemeClr val="bg1"/>
                </a:solidFill>
              </a:rPr>
              <a:t>.Now you need to predict x=[ 0.5, 0.12, 0.218]  to which this sample belongs.</a:t>
            </a:r>
          </a:p>
        </p:txBody>
      </p:sp>
      <p:pic>
        <p:nvPicPr>
          <p:cNvPr id="3" name="图片 2"/>
          <p:cNvPicPr>
            <a:picLocks noChangeAspect="1"/>
          </p:cNvPicPr>
          <p:nvPr/>
        </p:nvPicPr>
        <p:blipFill>
          <a:blip r:embed="rId3"/>
          <a:stretch>
            <a:fillRect/>
          </a:stretch>
        </p:blipFill>
        <p:spPr>
          <a:xfrm>
            <a:off x="788035" y="2887345"/>
            <a:ext cx="10715625" cy="2738755"/>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152000" y="213070"/>
            <a:ext cx="5057775" cy="197358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C</a:t>
            </a:r>
            <a:r>
              <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sym typeface="+mn-ea"/>
              </a:rPr>
              <a:t>alculation examples</a:t>
            </a:r>
            <a:endPar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sp>
        <p:nvSpPr>
          <p:cNvPr id="6" name="文本框 5"/>
          <p:cNvSpPr txBox="1"/>
          <p:nvPr/>
        </p:nvSpPr>
        <p:spPr>
          <a:xfrm>
            <a:off x="1151890" y="1174750"/>
            <a:ext cx="10109200" cy="36830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As can be seen from the table, the prior probabilities of each category are</a:t>
            </a:r>
          </a:p>
        </p:txBody>
      </p:sp>
      <p:pic>
        <p:nvPicPr>
          <p:cNvPr id="8" name="图片 7"/>
          <p:cNvPicPr>
            <a:picLocks noChangeAspect="1"/>
          </p:cNvPicPr>
          <p:nvPr/>
        </p:nvPicPr>
        <p:blipFill>
          <a:blip r:embed="rId3"/>
          <a:stretch>
            <a:fillRect/>
          </a:stretch>
        </p:blipFill>
        <p:spPr>
          <a:xfrm>
            <a:off x="2218690" y="1569720"/>
            <a:ext cx="6103620" cy="1859280"/>
          </a:xfrm>
          <a:prstGeom prst="rect">
            <a:avLst/>
          </a:prstGeom>
        </p:spPr>
      </p:pic>
      <p:sp>
        <p:nvSpPr>
          <p:cNvPr id="15" name="文本框 14"/>
          <p:cNvSpPr txBox="1"/>
          <p:nvPr/>
        </p:nvSpPr>
        <p:spPr>
          <a:xfrm>
            <a:off x="1227455" y="3429000"/>
            <a:ext cx="10560050" cy="368300"/>
          </a:xfrm>
          <a:prstGeom prst="rect">
            <a:avLst/>
          </a:prstGeom>
          <a:noFill/>
        </p:spPr>
        <p:txBody>
          <a:bodyPr wrap="square" rtlCol="0" anchor="t">
            <a:spAutoFit/>
          </a:bodyPr>
          <a:lstStyle/>
          <a:p>
            <a:pPr algn="l">
              <a:buClrTx/>
              <a:buSzTx/>
              <a:buFontTx/>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When y=0, the parameter expectation and variance corresponding to feature x0 are </a:t>
            </a:r>
          </a:p>
        </p:txBody>
      </p:sp>
      <p:pic>
        <p:nvPicPr>
          <p:cNvPr id="16" name="图片 15"/>
          <p:cNvPicPr>
            <a:picLocks noChangeAspect="1"/>
          </p:cNvPicPr>
          <p:nvPr/>
        </p:nvPicPr>
        <p:blipFill>
          <a:blip r:embed="rId4"/>
          <a:stretch>
            <a:fillRect/>
          </a:stretch>
        </p:blipFill>
        <p:spPr>
          <a:xfrm>
            <a:off x="2582545" y="4252595"/>
            <a:ext cx="6134100" cy="14554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152000" y="213070"/>
            <a:ext cx="5057775" cy="197358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C</a:t>
            </a:r>
            <a:r>
              <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sym typeface="+mn-ea"/>
              </a:rPr>
              <a:t>alculation examples</a:t>
            </a:r>
            <a:endPar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pic>
        <p:nvPicPr>
          <p:cNvPr id="2" name="图片 1"/>
          <p:cNvPicPr>
            <a:picLocks noChangeAspect="1"/>
          </p:cNvPicPr>
          <p:nvPr/>
        </p:nvPicPr>
        <p:blipFill>
          <a:blip r:embed="rId3"/>
          <a:stretch>
            <a:fillRect/>
          </a:stretch>
        </p:blipFill>
        <p:spPr>
          <a:xfrm>
            <a:off x="631825" y="2091690"/>
            <a:ext cx="11382375" cy="2202815"/>
          </a:xfrm>
          <a:prstGeom prst="rect">
            <a:avLst/>
          </a:prstGeom>
        </p:spPr>
      </p:pic>
      <p:sp>
        <p:nvSpPr>
          <p:cNvPr id="3" name="文本框 2"/>
          <p:cNvSpPr txBox="1"/>
          <p:nvPr/>
        </p:nvSpPr>
        <p:spPr>
          <a:xfrm>
            <a:off x="1151890" y="4756785"/>
            <a:ext cx="9598660" cy="64516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denotes the expectation corresponding to the i-th feature of the c-category and a  denotes the variance corresponding to the i-th feature of the c-category.</a:t>
            </a:r>
          </a:p>
        </p:txBody>
      </p:sp>
      <p:pic>
        <p:nvPicPr>
          <p:cNvPr id="4" name="图片 3"/>
          <p:cNvPicPr>
            <a:picLocks noChangeAspect="1"/>
          </p:cNvPicPr>
          <p:nvPr/>
        </p:nvPicPr>
        <p:blipFill>
          <a:blip r:embed="rId4"/>
          <a:stretch>
            <a:fillRect/>
          </a:stretch>
        </p:blipFill>
        <p:spPr>
          <a:xfrm>
            <a:off x="1229995" y="4815840"/>
            <a:ext cx="274320" cy="236220"/>
          </a:xfrm>
          <a:prstGeom prst="rect">
            <a:avLst/>
          </a:prstGeom>
        </p:spPr>
      </p:pic>
      <p:pic>
        <p:nvPicPr>
          <p:cNvPr id="5" name="图片 4"/>
          <p:cNvPicPr>
            <a:picLocks noChangeAspect="1"/>
          </p:cNvPicPr>
          <p:nvPr/>
        </p:nvPicPr>
        <p:blipFill>
          <a:blip r:embed="rId5"/>
          <a:stretch>
            <a:fillRect/>
          </a:stretch>
        </p:blipFill>
        <p:spPr>
          <a:xfrm>
            <a:off x="10320020" y="4863465"/>
            <a:ext cx="266700" cy="2362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152000" y="213070"/>
            <a:ext cx="5057775" cy="197358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C</a:t>
            </a:r>
            <a:r>
              <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sym typeface="+mn-ea"/>
              </a:rPr>
              <a:t>alculation examples</a:t>
            </a:r>
            <a:endPar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pic>
        <p:nvPicPr>
          <p:cNvPr id="5" name="图片 4"/>
          <p:cNvPicPr>
            <a:picLocks noChangeAspect="1"/>
          </p:cNvPicPr>
          <p:nvPr/>
        </p:nvPicPr>
        <p:blipFill>
          <a:blip r:embed="rId3"/>
          <a:stretch>
            <a:fillRect/>
          </a:stretch>
        </p:blipFill>
        <p:spPr>
          <a:xfrm>
            <a:off x="6412230" y="3074670"/>
            <a:ext cx="266700" cy="236220"/>
          </a:xfrm>
          <a:prstGeom prst="rect">
            <a:avLst/>
          </a:prstGeom>
        </p:spPr>
      </p:pic>
      <p:pic>
        <p:nvPicPr>
          <p:cNvPr id="6" name="图片 5"/>
          <p:cNvPicPr>
            <a:picLocks noChangeAspect="1"/>
          </p:cNvPicPr>
          <p:nvPr/>
        </p:nvPicPr>
        <p:blipFill>
          <a:blip r:embed="rId4"/>
          <a:stretch>
            <a:fillRect/>
          </a:stretch>
        </p:blipFill>
        <p:spPr>
          <a:xfrm>
            <a:off x="1988820" y="1741170"/>
            <a:ext cx="6751320" cy="2903220"/>
          </a:xfrm>
          <a:prstGeom prst="rect">
            <a:avLst/>
          </a:prstGeom>
        </p:spPr>
      </p:pic>
      <p:sp>
        <p:nvSpPr>
          <p:cNvPr id="8" name="文本框 7"/>
          <p:cNvSpPr txBox="1"/>
          <p:nvPr/>
        </p:nvSpPr>
        <p:spPr>
          <a:xfrm>
            <a:off x="582930" y="1343660"/>
            <a:ext cx="10990580" cy="64516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Further, according to Eq. (2),When x = [ 0.5, 0.12, 0.218] and y = 0, the corresponding conditional probability is </a:t>
            </a:r>
          </a:p>
        </p:txBody>
      </p:sp>
      <p:sp>
        <p:nvSpPr>
          <p:cNvPr id="9" name="文本框 8"/>
          <p:cNvSpPr txBox="1"/>
          <p:nvPr/>
        </p:nvSpPr>
        <p:spPr>
          <a:xfrm>
            <a:off x="750570" y="4276090"/>
            <a:ext cx="975360" cy="368300"/>
          </a:xfrm>
          <a:prstGeom prst="rect">
            <a:avLst/>
          </a:prstGeom>
          <a:noFill/>
        </p:spPr>
        <p:txBody>
          <a:bodyPr wrap="square" rtlCol="0">
            <a:spAutoFit/>
          </a:bodyPr>
          <a:lstStyle/>
          <a:p>
            <a:pPr algn="l">
              <a:buClrTx/>
              <a:buSzTx/>
              <a:buFontTx/>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and</a:t>
            </a:r>
          </a:p>
        </p:txBody>
      </p:sp>
      <p:pic>
        <p:nvPicPr>
          <p:cNvPr id="10" name="图片 9"/>
          <p:cNvPicPr>
            <a:picLocks noChangeAspect="1"/>
          </p:cNvPicPr>
          <p:nvPr/>
        </p:nvPicPr>
        <p:blipFill>
          <a:blip r:embed="rId5"/>
          <a:stretch>
            <a:fillRect/>
          </a:stretch>
        </p:blipFill>
        <p:spPr>
          <a:xfrm>
            <a:off x="2400935" y="4869180"/>
            <a:ext cx="6591300" cy="9220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1152000" y="213070"/>
            <a:ext cx="5057775" cy="197358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C</a:t>
            </a:r>
            <a:r>
              <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sym typeface="+mn-ea"/>
              </a:rPr>
              <a:t>alculation examples</a:t>
            </a:r>
            <a:endParaRPr lang="zh-CN" altLang="en-US" sz="3600" b="1" kern="0" dirty="0">
              <a:solidFill>
                <a:prstClr val="black">
                  <a:lumMod val="95000"/>
                  <a:lumOff val="5000"/>
                </a:prstClr>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pic>
        <p:nvPicPr>
          <p:cNvPr id="5" name="图片 4"/>
          <p:cNvPicPr>
            <a:picLocks noChangeAspect="1"/>
          </p:cNvPicPr>
          <p:nvPr/>
        </p:nvPicPr>
        <p:blipFill>
          <a:blip r:embed="rId3"/>
          <a:stretch>
            <a:fillRect/>
          </a:stretch>
        </p:blipFill>
        <p:spPr>
          <a:xfrm>
            <a:off x="6412230" y="3074670"/>
            <a:ext cx="266700" cy="236220"/>
          </a:xfrm>
          <a:prstGeom prst="rect">
            <a:avLst/>
          </a:prstGeom>
        </p:spPr>
      </p:pic>
      <p:sp>
        <p:nvSpPr>
          <p:cNvPr id="2" name="文本框 1"/>
          <p:cNvSpPr txBox="1"/>
          <p:nvPr/>
        </p:nvSpPr>
        <p:spPr>
          <a:xfrm>
            <a:off x="797560" y="1546225"/>
            <a:ext cx="6096000" cy="36830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Further, each posterior probability is </a:t>
            </a:r>
            <a:endParaRPr lang="zh-CN" altLang="en-US"/>
          </a:p>
        </p:txBody>
      </p:sp>
      <p:pic>
        <p:nvPicPr>
          <p:cNvPr id="3" name="图片 2"/>
          <p:cNvPicPr>
            <a:picLocks noChangeAspect="1"/>
          </p:cNvPicPr>
          <p:nvPr/>
        </p:nvPicPr>
        <p:blipFill>
          <a:blip r:embed="rId4"/>
          <a:stretch>
            <a:fillRect/>
          </a:stretch>
        </p:blipFill>
        <p:spPr>
          <a:xfrm>
            <a:off x="1996440" y="2478405"/>
            <a:ext cx="6911340" cy="1592580"/>
          </a:xfrm>
          <a:prstGeom prst="rect">
            <a:avLst/>
          </a:prstGeom>
        </p:spPr>
      </p:pic>
      <p:sp>
        <p:nvSpPr>
          <p:cNvPr id="4" name="文本框 3"/>
          <p:cNvSpPr txBox="1"/>
          <p:nvPr/>
        </p:nvSpPr>
        <p:spPr>
          <a:xfrm>
            <a:off x="1290955" y="4230370"/>
            <a:ext cx="9610090" cy="1198880"/>
          </a:xfrm>
          <a:prstGeom prst="rect">
            <a:avLst/>
          </a:prstGeom>
          <a:noFill/>
        </p:spPr>
        <p:txBody>
          <a:bodyPr wrap="square" rtlCol="0" anchor="t">
            <a:spAutoFit/>
          </a:bodyPr>
          <a:lstStyle/>
          <a:p>
            <a:r>
              <a:rPr lang="en-US" altLang="zh-CN"/>
              <a:t>  </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According to the results of Eq. (7), the "probability" that sample x=[ 0.5, 0.12, 0.218] belongs to the category y=1 is the largest. At the same time, the result in Eq. (7) is usually softmaxed when the probability is output, and the probability values of the final sample x belonging to the three categories are 0, 1.0, and 0,</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2"/>
          <a:stretch>
            <a:fillRect/>
          </a:stretch>
        </p:blipFill>
        <p:spPr>
          <a:xfrm>
            <a:off x="-1831049" y="1855366"/>
            <a:ext cx="8175445" cy="3529890"/>
          </a:xfrm>
          <a:prstGeom prst="rect">
            <a:avLst/>
          </a:prstGeom>
        </p:spPr>
      </p:pic>
      <p:sp>
        <p:nvSpPr>
          <p:cNvPr id="34" name="平行四边形 33"/>
          <p:cNvSpPr/>
          <p:nvPr/>
        </p:nvSpPr>
        <p:spPr>
          <a:xfrm>
            <a:off x="9700192" y="-21822"/>
            <a:ext cx="5520696" cy="6858000"/>
          </a:xfrm>
          <a:prstGeom prst="parallelogram">
            <a:avLst>
              <a:gd name="adj" fmla="val 76100"/>
            </a:avLst>
          </a:prstGeom>
          <a:gradFill>
            <a:gsLst>
              <a:gs pos="0">
                <a:srgbClr val="0070C0"/>
              </a:gs>
              <a:gs pos="100000">
                <a:srgbClr val="002060"/>
              </a:gs>
            </a:gsLst>
            <a:lin ang="2700000" scaled="1"/>
          </a:gradFill>
          <a:ln>
            <a:noFill/>
          </a:ln>
          <a:effectLst>
            <a:outerShdw blurRad="76200" dist="762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4" name="平行四边形 13"/>
          <p:cNvSpPr/>
          <p:nvPr/>
        </p:nvSpPr>
        <p:spPr>
          <a:xfrm>
            <a:off x="-4160345" y="1627322"/>
            <a:ext cx="6973806" cy="5230678"/>
          </a:xfrm>
          <a:prstGeom prst="parallelogram">
            <a:avLst>
              <a:gd name="adj" fmla="val 60655"/>
            </a:avLst>
          </a:prstGeom>
          <a:solidFill>
            <a:srgbClr val="0070C0"/>
          </a:solidFill>
          <a:ln>
            <a:noFill/>
          </a:ln>
          <a:effectLst>
            <a:outerShdw blurRad="508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16" name="三角形 15"/>
          <p:cNvSpPr/>
          <p:nvPr/>
        </p:nvSpPr>
        <p:spPr>
          <a:xfrm>
            <a:off x="2003698" y="1631111"/>
            <a:ext cx="1627559" cy="1337504"/>
          </a:xfrm>
          <a:prstGeom prst="triangle">
            <a:avLst/>
          </a:prstGeom>
          <a:gradFill flip="none" rotWithShape="1">
            <a:gsLst>
              <a:gs pos="0">
                <a:srgbClr val="0070C0"/>
              </a:gs>
              <a:gs pos="100000">
                <a:srgbClr val="002060"/>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30" name="三角形 29"/>
          <p:cNvSpPr/>
          <p:nvPr/>
        </p:nvSpPr>
        <p:spPr>
          <a:xfrm rot="10800000">
            <a:off x="2987725" y="1911477"/>
            <a:ext cx="1266785" cy="1041025"/>
          </a:xfrm>
          <a:prstGeom prst="triangle">
            <a:avLst/>
          </a:prstGeom>
          <a:solidFill>
            <a:srgbClr val="0064C8"/>
          </a:solidFill>
          <a:ln>
            <a:noFill/>
          </a:ln>
          <a:effectLst>
            <a:outerShdw blurRad="76200" dist="63500" dir="27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cxnSp>
        <p:nvCxnSpPr>
          <p:cNvPr id="25" name="直线连接符 24"/>
          <p:cNvCxnSpPr/>
          <p:nvPr/>
        </p:nvCxnSpPr>
        <p:spPr>
          <a:xfrm flipH="1">
            <a:off x="11287970" y="5356368"/>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4" name="直线连接符 53"/>
          <p:cNvCxnSpPr/>
          <p:nvPr/>
        </p:nvCxnSpPr>
        <p:spPr>
          <a:xfrm flipH="1">
            <a:off x="5680255" y="1466983"/>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cxnSp>
        <p:nvCxnSpPr>
          <p:cNvPr id="55" name="直线连接符 54"/>
          <p:cNvCxnSpPr/>
          <p:nvPr/>
        </p:nvCxnSpPr>
        <p:spPr>
          <a:xfrm flipH="1">
            <a:off x="-228600" y="5572016"/>
            <a:ext cx="904030" cy="1501632"/>
          </a:xfrm>
          <a:prstGeom prst="line">
            <a:avLst/>
          </a:prstGeom>
          <a:ln w="25400">
            <a:solidFill>
              <a:srgbClr val="0064C8"/>
            </a:solidFill>
          </a:ln>
        </p:spPr>
        <p:style>
          <a:lnRef idx="1">
            <a:schemeClr val="accent1"/>
          </a:lnRef>
          <a:fillRef idx="0">
            <a:schemeClr val="accent1"/>
          </a:fillRef>
          <a:effectRef idx="0">
            <a:schemeClr val="accent1"/>
          </a:effectRef>
          <a:fontRef idx="minor">
            <a:schemeClr val="tx1"/>
          </a:fontRef>
        </p:style>
      </p:cxnSp>
      <p:sp>
        <p:nvSpPr>
          <p:cNvPr id="57" name="平行四边形 56"/>
          <p:cNvSpPr/>
          <p:nvPr/>
        </p:nvSpPr>
        <p:spPr>
          <a:xfrm>
            <a:off x="-5637890" y="2431990"/>
            <a:ext cx="6973806" cy="5230678"/>
          </a:xfrm>
          <a:prstGeom prst="parallelogram">
            <a:avLst>
              <a:gd name="adj" fmla="val 60655"/>
            </a:avLst>
          </a:prstGeom>
          <a:gradFill flip="none" rotWithShape="1">
            <a:gsLst>
              <a:gs pos="0">
                <a:srgbClr val="0070C0"/>
              </a:gs>
              <a:gs pos="100000">
                <a:srgbClr val="002060"/>
              </a:gs>
            </a:gsLst>
            <a:lin ang="1350000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pitchFamily="34" charset="0"/>
              <a:ea typeface="思源黑体 CN Regular" panose="020B0500000000000000" pitchFamily="34" charset="-122"/>
              <a:cs typeface="+mn-cs"/>
              <a:sym typeface="Arial" panose="020B0604020202020204" pitchFamily="34" charset="0"/>
            </a:endParaRPr>
          </a:p>
        </p:txBody>
      </p:sp>
      <p:sp>
        <p:nvSpPr>
          <p:cNvPr id="22" name="矩形 21"/>
          <p:cNvSpPr/>
          <p:nvPr/>
        </p:nvSpPr>
        <p:spPr>
          <a:xfrm>
            <a:off x="6150473" y="2444140"/>
            <a:ext cx="5284829" cy="1851025"/>
          </a:xfrm>
          <a:prstGeom prst="rect">
            <a:avLst/>
          </a:prstGeom>
          <a:noFill/>
        </p:spPr>
        <p:txBody>
          <a:bodyPr wrap="square">
            <a:spAutoFit/>
          </a:bodyPr>
          <a:lstStyle/>
          <a:p>
            <a:pPr lvl="0" algn="dist">
              <a:lnSpc>
                <a:spcPct val="130000"/>
              </a:lnSpc>
              <a:defRPr/>
            </a:pPr>
            <a:r>
              <a:rPr kumimoji="1" lang="en-US" altLang="zh-CN" sz="8800" b="1" dirty="0">
                <a:solidFill>
                  <a:srgbClr val="00467F"/>
                </a:solidFill>
                <a:latin typeface="微软雅黑" panose="020B0503020204020204" pitchFamily="34" charset="-122"/>
                <a:ea typeface="微软雅黑" panose="020B0503020204020204" pitchFamily="34" charset="-122"/>
                <a:cs typeface="Calibri" panose="020F0502020204030204" pitchFamily="34" charset="0"/>
                <a:sym typeface="+mn-ea"/>
              </a:rPr>
              <a:t>Thanks</a:t>
            </a:r>
          </a:p>
        </p:txBody>
      </p:sp>
      <p:pic>
        <p:nvPicPr>
          <p:cNvPr id="26" name="图片 2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1600" y="1911477"/>
            <a:ext cx="2514152" cy="67329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39ACF"/>
        </a:solidFill>
        <a:effectLst/>
      </p:bgPr>
    </p:bg>
    <p:spTree>
      <p:nvGrpSpPr>
        <p:cNvPr id="1" name=""/>
        <p:cNvGrpSpPr/>
        <p:nvPr/>
      </p:nvGrpSpPr>
      <p:grpSpPr>
        <a:xfrm>
          <a:off x="0" y="0"/>
          <a:ext cx="0" cy="0"/>
          <a:chOff x="0" y="0"/>
          <a:chExt cx="0" cy="0"/>
        </a:xfrm>
      </p:grpSpPr>
      <p:sp>
        <p:nvSpPr>
          <p:cNvPr id="17" name="任意多边形: 形状 76"/>
          <p:cNvSpPr/>
          <p:nvPr/>
        </p:nvSpPr>
        <p:spPr>
          <a:xfrm flipH="1">
            <a:off x="472439" y="319249"/>
            <a:ext cx="1589824" cy="1441259"/>
          </a:xfrm>
          <a:custGeom>
            <a:avLst/>
            <a:gdLst>
              <a:gd name="connsiteX0" fmla="*/ 5148624 w 5999018"/>
              <a:gd name="connsiteY0" fmla="*/ 0 h 1700788"/>
              <a:gd name="connsiteX1" fmla="*/ 3953495 w 5999018"/>
              <a:gd name="connsiteY1" fmla="*/ 0 h 1700788"/>
              <a:gd name="connsiteX2" fmla="*/ 1195129 w 5999018"/>
              <a:gd name="connsiteY2" fmla="*/ 0 h 1700788"/>
              <a:gd name="connsiteX3" fmla="*/ 0 w 5999018"/>
              <a:gd name="connsiteY3" fmla="*/ 0 h 1700788"/>
              <a:gd name="connsiteX4" fmla="*/ 0 w 5999018"/>
              <a:gd name="connsiteY4" fmla="*/ 1700788 h 1700788"/>
              <a:gd name="connsiteX5" fmla="*/ 1195129 w 5999018"/>
              <a:gd name="connsiteY5" fmla="*/ 1700788 h 1700788"/>
              <a:gd name="connsiteX6" fmla="*/ 3953495 w 5999018"/>
              <a:gd name="connsiteY6" fmla="*/ 1700788 h 1700788"/>
              <a:gd name="connsiteX7" fmla="*/ 5148624 w 5999018"/>
              <a:gd name="connsiteY7" fmla="*/ 1700788 h 1700788"/>
              <a:gd name="connsiteX8" fmla="*/ 5999018 w 5999018"/>
              <a:gd name="connsiteY8" fmla="*/ 850394 h 1700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999018" h="1700788">
                <a:moveTo>
                  <a:pt x="5148624" y="0"/>
                </a:moveTo>
                <a:lnTo>
                  <a:pt x="3953495" y="0"/>
                </a:lnTo>
                <a:lnTo>
                  <a:pt x="1195129" y="0"/>
                </a:lnTo>
                <a:lnTo>
                  <a:pt x="0" y="0"/>
                </a:lnTo>
                <a:lnTo>
                  <a:pt x="0" y="1700788"/>
                </a:lnTo>
                <a:lnTo>
                  <a:pt x="1195129" y="1700788"/>
                </a:lnTo>
                <a:lnTo>
                  <a:pt x="3953495" y="1700788"/>
                </a:lnTo>
                <a:lnTo>
                  <a:pt x="5148624" y="1700788"/>
                </a:lnTo>
                <a:lnTo>
                  <a:pt x="5999018" y="850394"/>
                </a:lnTo>
                <a:close/>
              </a:path>
            </a:pathLst>
          </a:custGeom>
          <a:gradFill>
            <a:gsLst>
              <a:gs pos="0">
                <a:schemeClr val="accent5">
                  <a:lumMod val="50000"/>
                </a:schemeClr>
              </a:gs>
              <a:gs pos="100000">
                <a:srgbClr val="0070C0"/>
              </a:gs>
            </a:gsLst>
            <a:lin ang="0" scaled="1"/>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8" name="文本占位符 1"/>
          <p:cNvSpPr txBox="1"/>
          <p:nvPr/>
        </p:nvSpPr>
        <p:spPr>
          <a:xfrm>
            <a:off x="2003123" y="920780"/>
            <a:ext cx="3754877" cy="663589"/>
          </a:xfrm>
          <a:prstGeom prst="rect">
            <a:avLst/>
          </a:prstGeom>
          <a:effectLst>
            <a:outerShdw blurRad="50800" dist="38100" dir="5400000" algn="t" rotWithShape="0">
              <a:prstClr val="black">
                <a:alpha val="40000"/>
              </a:prstClr>
            </a:outerShdw>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dist" defTabSz="914400" rtl="0" eaLnBrk="1" fontAlgn="auto" latinLnBrk="0" hangingPunct="1">
              <a:lnSpc>
                <a:spcPct val="90000"/>
              </a:lnSpc>
              <a:spcBef>
                <a:spcPts val="1000"/>
              </a:spcBef>
              <a:spcAft>
                <a:spcPts val="0"/>
              </a:spcAft>
              <a:buClrTx/>
              <a:buSzTx/>
              <a:buFont typeface="Arial" panose="020B0604020202020204" pitchFamily="34" charset="0"/>
              <a:buNone/>
              <a:defRPr/>
            </a:pPr>
            <a:r>
              <a:rPr kumimoji="0" lang="en-US" altLang="zh-CN" sz="44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ONTENTS</a:t>
            </a:r>
          </a:p>
        </p:txBody>
      </p:sp>
      <p:sp>
        <p:nvSpPr>
          <p:cNvPr id="19" name="矩形 18"/>
          <p:cNvSpPr/>
          <p:nvPr/>
        </p:nvSpPr>
        <p:spPr>
          <a:xfrm>
            <a:off x="891041" y="381259"/>
            <a:ext cx="1063112" cy="144655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kumimoji="0" lang="en-US" altLang="zh-CN" sz="8800" b="1" i="1" u="none" strike="noStrike" kern="1200" cap="none" spc="0" normalizeH="0" baseline="0" noProof="0" dirty="0">
                <a:ln>
                  <a:noFill/>
                </a:ln>
                <a:solidFill>
                  <a:prstClr val="white"/>
                </a:solidFill>
                <a:effectLst/>
                <a:uLnTx/>
                <a:uFillTx/>
                <a:latin typeface="Arial Black" panose="020B0A04020102020204" pitchFamily="34" charset="0"/>
                <a:ea typeface="等线" panose="02010600030101010101" charset="-122"/>
                <a:cs typeface="+mn-cs"/>
              </a:rPr>
              <a:t>C</a:t>
            </a:r>
            <a:endParaRPr kumimoji="0" lang="zh-CN" altLang="en-US" sz="4400" b="0" i="0" u="none" strike="noStrike" kern="1200" cap="none" spc="0" normalizeH="0" baseline="0" noProof="0" dirty="0">
              <a:ln>
                <a:noFill/>
              </a:ln>
              <a:solidFill>
                <a:prstClr val="black"/>
              </a:solidFill>
              <a:effectLst/>
              <a:uLnTx/>
              <a:uFillTx/>
              <a:latin typeface="等线" panose="02010600030101010101" charset="-122"/>
              <a:ea typeface="等线" panose="02010600030101010101" charset="-122"/>
              <a:cs typeface="+mn-cs"/>
            </a:endParaRPr>
          </a:p>
        </p:txBody>
      </p:sp>
      <p:grpSp>
        <p:nvGrpSpPr>
          <p:cNvPr id="23" name="组合 22"/>
          <p:cNvGrpSpPr/>
          <p:nvPr>
            <p:custDataLst>
              <p:tags r:id="rId1"/>
            </p:custDataLst>
          </p:nvPr>
        </p:nvGrpSpPr>
        <p:grpSpPr>
          <a:xfrm>
            <a:off x="1159133" y="2863375"/>
            <a:ext cx="3548254" cy="589473"/>
            <a:chOff x="6676062" y="1485495"/>
            <a:chExt cx="3548254" cy="589473"/>
          </a:xfrm>
        </p:grpSpPr>
        <p:grpSp>
          <p:nvGrpSpPr>
            <p:cNvPr id="44" name="组合 43"/>
            <p:cNvGrpSpPr/>
            <p:nvPr/>
          </p:nvGrpSpPr>
          <p:grpSpPr>
            <a:xfrm>
              <a:off x="6676062" y="1485495"/>
              <a:ext cx="679374" cy="589473"/>
              <a:chOff x="725726" y="1781746"/>
              <a:chExt cx="515267" cy="515267"/>
            </a:xfrm>
          </p:grpSpPr>
          <p:sp>
            <p:nvSpPr>
              <p:cNvPr id="46" name="椭圆 45"/>
              <p:cNvSpPr/>
              <p:nvPr>
                <p:custDataLst>
                  <p:tags r:id="rId7"/>
                </p:custDataLst>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just"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47" name="矩形 46"/>
              <p:cNvSpPr/>
              <p:nvPr>
                <p:custDataLst>
                  <p:tags r:id="rId8"/>
                </p:custDataLst>
              </p:nvPr>
            </p:nvSpPr>
            <p:spPr>
              <a:xfrm>
                <a:off x="792109" y="1823935"/>
                <a:ext cx="389296" cy="457354"/>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1</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sp>
          <p:nvSpPr>
            <p:cNvPr id="45" name="矩形 44"/>
            <p:cNvSpPr/>
            <p:nvPr>
              <p:custDataLst>
                <p:tags r:id="rId6"/>
              </p:custDataLst>
            </p:nvPr>
          </p:nvSpPr>
          <p:spPr>
            <a:xfrm>
              <a:off x="7470956" y="1487843"/>
              <a:ext cx="2753360" cy="583565"/>
            </a:xfrm>
            <a:prstGeom prst="rect">
              <a:avLst/>
            </a:prstGeom>
          </p:spPr>
          <p:txBody>
            <a:bodyPr wrap="squar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I</a:t>
              </a:r>
              <a:r>
                <a:rPr kumimoji="0" lang="zh-CN" altLang="en-US" sz="32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ntroduction</a:t>
              </a:r>
            </a:p>
          </p:txBody>
        </p:sp>
      </p:grpSp>
      <p:grpSp>
        <p:nvGrpSpPr>
          <p:cNvPr id="25" name="组合 24"/>
          <p:cNvGrpSpPr/>
          <p:nvPr>
            <p:custDataLst>
              <p:tags r:id="rId2"/>
            </p:custDataLst>
          </p:nvPr>
        </p:nvGrpSpPr>
        <p:grpSpPr>
          <a:xfrm>
            <a:off x="1159133" y="3882747"/>
            <a:ext cx="5854700" cy="589473"/>
            <a:chOff x="6676062" y="2441885"/>
            <a:chExt cx="5854700" cy="589473"/>
          </a:xfrm>
        </p:grpSpPr>
        <p:sp>
          <p:nvSpPr>
            <p:cNvPr id="36" name="矩形 35"/>
            <p:cNvSpPr/>
            <p:nvPr>
              <p:custDataLst>
                <p:tags r:id="rId3"/>
              </p:custDataLst>
            </p:nvPr>
          </p:nvSpPr>
          <p:spPr>
            <a:xfrm>
              <a:off x="7471082" y="2444425"/>
              <a:ext cx="5059680" cy="583565"/>
            </a:xfrm>
            <a:prstGeom prst="rect">
              <a:avLst/>
            </a:prstGeom>
          </p:spPr>
          <p:txBody>
            <a:bodyPr wrap="square">
              <a:spAutoFit/>
            </a:bodyPr>
            <a:lstStyle/>
            <a:p>
              <a:pPr lvl="0">
                <a:defRPr/>
              </a:pPr>
              <a:r>
                <a:rPr lang="zh-CN" altLang="en-US" sz="3200" b="1" kern="0" dirty="0">
                  <a:solidFill>
                    <a:prstClr val="black">
                      <a:lumMod val="95000"/>
                      <a:lumOff val="5000"/>
                    </a:prstClr>
                  </a:solidFill>
                  <a:latin typeface="微软雅黑" panose="020B0503020204020204" pitchFamily="34" charset="-122"/>
                  <a:ea typeface="微软雅黑" panose="020B0503020204020204" pitchFamily="34" charset="-122"/>
                </a:rPr>
                <a:t>Calculation examples</a:t>
              </a:r>
            </a:p>
          </p:txBody>
        </p:sp>
        <p:grpSp>
          <p:nvGrpSpPr>
            <p:cNvPr id="37" name="组合 36"/>
            <p:cNvGrpSpPr/>
            <p:nvPr/>
          </p:nvGrpSpPr>
          <p:grpSpPr>
            <a:xfrm>
              <a:off x="6676062" y="2441885"/>
              <a:ext cx="676565" cy="589473"/>
              <a:chOff x="725726" y="1781746"/>
              <a:chExt cx="515267" cy="515267"/>
            </a:xfrm>
          </p:grpSpPr>
          <p:sp>
            <p:nvSpPr>
              <p:cNvPr id="38" name="椭圆 37"/>
              <p:cNvSpPr/>
              <p:nvPr>
                <p:custDataLst>
                  <p:tags r:id="rId4"/>
                </p:custDataLst>
              </p:nvPr>
            </p:nvSpPr>
            <p:spPr bwMode="auto">
              <a:xfrm>
                <a:off x="725726" y="1781746"/>
                <a:ext cx="515267" cy="515267"/>
              </a:xfrm>
              <a:prstGeom prst="ellipse">
                <a:avLst/>
              </a:prstGeom>
              <a:gradFill>
                <a:gsLst>
                  <a:gs pos="0">
                    <a:srgbClr val="FBFBFB"/>
                  </a:gs>
                  <a:gs pos="100000">
                    <a:srgbClr val="CBCFD0"/>
                  </a:gs>
                </a:gsLst>
                <a:lin ang="19800000" scaled="0"/>
              </a:gradFill>
              <a:ln w="22225" cap="flat" cmpd="sng" algn="ctr">
                <a:noFill/>
                <a:prstDash val="sysDot"/>
                <a:round/>
                <a:headEnd type="none" w="med" len="med"/>
                <a:tailEnd type="none" w="med" len="med"/>
              </a:ln>
              <a:effectLst>
                <a:outerShdw blurRad="50800" dist="38100" dir="2700000" algn="tl" rotWithShape="0">
                  <a:prstClr val="black">
                    <a:alpha val="40000"/>
                  </a:prstClr>
                </a:outerShdw>
              </a:effectLst>
            </p:spPr>
            <p:txBody>
              <a:bodyPr vert="horz" wrap="square" lIns="91440" tIns="45720" rIns="91440" bIns="45720" numCol="1" rtlCol="0" anchor="t" anchorCtr="0" compatLnSpc="1"/>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4000" b="0" i="0" u="none" strike="noStrike" kern="1200" cap="none" spc="0" normalizeH="0" baseline="0" noProof="0">
                  <a:ln>
                    <a:noFill/>
                  </a:ln>
                  <a:solidFill>
                    <a:prstClr val="black">
                      <a:lumMod val="85000"/>
                      <a:lumOff val="15000"/>
                    </a:prstClr>
                  </a:solidFill>
                  <a:effectLst/>
                  <a:uLnTx/>
                  <a:uFillTx/>
                  <a:latin typeface="Palatino" charset="0"/>
                  <a:ea typeface="华文宋体" panose="02010600040101010101" charset="-122"/>
                  <a:cs typeface="+mn-cs"/>
                  <a:sym typeface="Palatino" charset="0"/>
                </a:endParaRPr>
              </a:p>
            </p:txBody>
          </p:sp>
          <p:sp>
            <p:nvSpPr>
              <p:cNvPr id="39" name="矩形 38"/>
              <p:cNvSpPr/>
              <p:nvPr>
                <p:custDataLst>
                  <p:tags r:id="rId5"/>
                </p:custDataLst>
              </p:nvPr>
            </p:nvSpPr>
            <p:spPr>
              <a:xfrm>
                <a:off x="774821" y="1823935"/>
                <a:ext cx="423874" cy="456262"/>
              </a:xfrm>
              <a:prstGeom prst="rect">
                <a:avLst/>
              </a:prstGeom>
            </p:spPr>
            <p:txBody>
              <a:bodyPr wrap="square">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kumimoji="0" lang="en-US" altLang="zh-CN"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rPr>
                  <a:t>2</a:t>
                </a:r>
                <a:endParaRPr kumimoji="0" lang="zh-CN" altLang="en-US" sz="2800" b="0" i="0" u="none" strike="noStrike" kern="1200" cap="none" spc="0" normalizeH="0" baseline="0" noProof="0" dirty="0">
                  <a:ln>
                    <a:noFill/>
                  </a:ln>
                  <a:solidFill>
                    <a:prstClr val="black">
                      <a:lumMod val="85000"/>
                      <a:lumOff val="15000"/>
                    </a:prstClr>
                  </a:solidFill>
                  <a:effectLst/>
                  <a:uLnTx/>
                  <a:uFillTx/>
                  <a:latin typeface="Stencil" panose="040409050D0802020404" pitchFamily="82" charset="0"/>
                  <a:ea typeface="等线" panose="02010600030101010101" charset="-122"/>
                  <a:cs typeface="+mn-cs"/>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98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01</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821680" y="3707130"/>
            <a:ext cx="5701030" cy="838835"/>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54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Intruduction</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pic>
        <p:nvPicPr>
          <p:cNvPr id="13" name="图片 12"/>
          <p:cNvPicPr>
            <a:picLocks noChangeAspect="1"/>
          </p:cNvPicPr>
          <p:nvPr/>
        </p:nvPicPr>
        <p:blipFill>
          <a:blip r:embed="rId2"/>
          <a:srcRect l="5748" t="32677" r="5111" b="3651"/>
          <a:stretch>
            <a:fillRect/>
          </a:stretch>
        </p:blipFill>
        <p:spPr>
          <a:xfrm>
            <a:off x="7785033" y="3640885"/>
            <a:ext cx="1740771" cy="1737864"/>
          </a:xfrm>
          <a:custGeom>
            <a:avLst/>
            <a:gdLst>
              <a:gd name="connsiteX0" fmla="*/ 1661106 w 3322212"/>
              <a:gd name="connsiteY0" fmla="*/ 0 h 3322212"/>
              <a:gd name="connsiteX1" fmla="*/ 3322212 w 3322212"/>
              <a:gd name="connsiteY1" fmla="*/ 1661106 h 3322212"/>
              <a:gd name="connsiteX2" fmla="*/ 1661106 w 3322212"/>
              <a:gd name="connsiteY2" fmla="*/ 3322212 h 3322212"/>
              <a:gd name="connsiteX3" fmla="*/ 0 w 3322212"/>
              <a:gd name="connsiteY3" fmla="*/ 1661106 h 3322212"/>
              <a:gd name="connsiteX4" fmla="*/ 1661106 w 3322212"/>
              <a:gd name="connsiteY4" fmla="*/ 0 h 3322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22212" h="3322212">
                <a:moveTo>
                  <a:pt x="1661106" y="0"/>
                </a:moveTo>
                <a:cubicBezTo>
                  <a:pt x="2578510" y="0"/>
                  <a:pt x="3322212" y="743702"/>
                  <a:pt x="3322212" y="1661106"/>
                </a:cubicBezTo>
                <a:cubicBezTo>
                  <a:pt x="3322212" y="2578510"/>
                  <a:pt x="2578510" y="3322212"/>
                  <a:pt x="1661106" y="3322212"/>
                </a:cubicBezTo>
                <a:cubicBezTo>
                  <a:pt x="743702" y="3322212"/>
                  <a:pt x="0" y="2578510"/>
                  <a:pt x="0" y="1661106"/>
                </a:cubicBezTo>
                <a:cubicBezTo>
                  <a:pt x="0" y="743702"/>
                  <a:pt x="743702" y="0"/>
                  <a:pt x="1661106" y="0"/>
                </a:cubicBezTo>
                <a:close/>
              </a:path>
            </a:pathLst>
          </a:custGeom>
        </p:spPr>
      </p:pic>
      <p:sp>
        <p:nvSpPr>
          <p:cNvPr id="17" name="文本框 16"/>
          <p:cNvSpPr txBox="1"/>
          <p:nvPr/>
        </p:nvSpPr>
        <p:spPr>
          <a:xfrm>
            <a:off x="638175" y="1383030"/>
            <a:ext cx="6519545" cy="4661535"/>
          </a:xfrm>
          <a:prstGeom prst="rect">
            <a:avLst/>
          </a:prstGeom>
          <a:noFill/>
        </p:spPr>
        <p:txBody>
          <a:bodyPr wrap="square" rtlCol="0">
            <a:spAutoFit/>
          </a:bodyPr>
          <a:lstStyle/>
          <a:p>
            <a:pPr algn="just">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In the vast field of machine learning, classification algorithms play a pivotal role in making sense of data. One such algorithm, Gaussian Naive Bayes, stands out for its simplicity, efficiency, and effectiveness.Gaussian Naive Bayes is a type of Naive Bayes method where continuous attributes are considered and the data features follow a Gaussian distribution throughout the dataset. In Sklearn library terminology, Gaussian Naive Bayes is a type of classification algorithm working on continuous normally distributed features that is based on the Naive Bayes algorithm. </a:t>
            </a:r>
          </a:p>
        </p:txBody>
      </p:sp>
      <p:sp>
        <p:nvSpPr>
          <p:cNvPr id="23" name="矩形 22"/>
          <p:cNvSpPr/>
          <p:nvPr/>
        </p:nvSpPr>
        <p:spPr>
          <a:xfrm>
            <a:off x="1152000" y="288000"/>
            <a:ext cx="516001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Gaussian Naive Baye</a:t>
            </a: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s</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îŝľiḓe"/>
          <p:cNvGrpSpPr/>
          <p:nvPr>
            <p:custDataLst>
              <p:tags r:id="rId1"/>
            </p:custDataLst>
          </p:nvPr>
        </p:nvGrpSpPr>
        <p:grpSpPr>
          <a:xfrm>
            <a:off x="3796833" y="3446586"/>
            <a:ext cx="3619500" cy="2097162"/>
            <a:chOff x="3913069" y="2164197"/>
            <a:chExt cx="4365862" cy="2529609"/>
          </a:xfrm>
        </p:grpSpPr>
        <p:sp>
          <p:nvSpPr>
            <p:cNvPr id="13" name="îṩḷïḍé"/>
            <p:cNvSpPr/>
            <p:nvPr>
              <p:custDataLst>
                <p:tags r:id="rId6"/>
              </p:custDataLst>
            </p:nvPr>
          </p:nvSpPr>
          <p:spPr>
            <a:xfrm>
              <a:off x="6234188"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4D9BD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4" name="iś1îḋe"/>
            <p:cNvSpPr/>
            <p:nvPr>
              <p:custDataLst>
                <p:tags r:id="rId7"/>
              </p:custDataLst>
            </p:nvPr>
          </p:nvSpPr>
          <p:spPr>
            <a:xfrm flipH="1">
              <a:off x="3913069" y="2164197"/>
              <a:ext cx="2044743" cy="2529609"/>
            </a:xfrm>
            <a:custGeom>
              <a:avLst/>
              <a:gdLst>
                <a:gd name="connsiteX0" fmla="*/ 0 w 2044743"/>
                <a:gd name="connsiteY0" fmla="*/ 0 h 2529609"/>
                <a:gd name="connsiteX1" fmla="*/ 1428764 w 2044743"/>
                <a:gd name="connsiteY1" fmla="*/ 0 h 2529609"/>
                <a:gd name="connsiteX2" fmla="*/ 2044743 w 2044743"/>
                <a:gd name="connsiteY2" fmla="*/ 1264805 h 2529609"/>
                <a:gd name="connsiteX3" fmla="*/ 1428764 w 2044743"/>
                <a:gd name="connsiteY3" fmla="*/ 2529609 h 2529609"/>
                <a:gd name="connsiteX4" fmla="*/ 0 w 2044743"/>
                <a:gd name="connsiteY4" fmla="*/ 2529609 h 2529609"/>
                <a:gd name="connsiteX5" fmla="*/ 0 w 2044743"/>
                <a:gd name="connsiteY5" fmla="*/ 0 h 2529609"/>
                <a:gd name="connsiteX6" fmla="*/ 1741055 w 2044743"/>
                <a:gd name="connsiteY6" fmla="*/ 1158586 h 2529609"/>
                <a:gd name="connsiteX7" fmla="*/ 1634837 w 2044743"/>
                <a:gd name="connsiteY7" fmla="*/ 1264804 h 2529609"/>
                <a:gd name="connsiteX8" fmla="*/ 1741055 w 2044743"/>
                <a:gd name="connsiteY8" fmla="*/ 1371022 h 2529609"/>
                <a:gd name="connsiteX9" fmla="*/ 1847273 w 2044743"/>
                <a:gd name="connsiteY9" fmla="*/ 1264804 h 2529609"/>
                <a:gd name="connsiteX10" fmla="*/ 1741055 w 2044743"/>
                <a:gd name="connsiteY10" fmla="*/ 1158586 h 2529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44743" h="2529609">
                  <a:moveTo>
                    <a:pt x="0" y="0"/>
                  </a:moveTo>
                  <a:lnTo>
                    <a:pt x="1428764" y="0"/>
                  </a:lnTo>
                  <a:lnTo>
                    <a:pt x="2044743" y="1264805"/>
                  </a:lnTo>
                  <a:lnTo>
                    <a:pt x="1428764" y="2529609"/>
                  </a:lnTo>
                  <a:lnTo>
                    <a:pt x="0" y="2529609"/>
                  </a:lnTo>
                  <a:lnTo>
                    <a:pt x="0" y="0"/>
                  </a:lnTo>
                  <a:close/>
                  <a:moveTo>
                    <a:pt x="1741055" y="1158586"/>
                  </a:moveTo>
                  <a:cubicBezTo>
                    <a:pt x="1682392" y="1158586"/>
                    <a:pt x="1634837" y="1206141"/>
                    <a:pt x="1634837" y="1264804"/>
                  </a:cubicBezTo>
                  <a:cubicBezTo>
                    <a:pt x="1634837" y="1323467"/>
                    <a:pt x="1682392" y="1371022"/>
                    <a:pt x="1741055" y="1371022"/>
                  </a:cubicBezTo>
                  <a:cubicBezTo>
                    <a:pt x="1799718" y="1371022"/>
                    <a:pt x="1847273" y="1323467"/>
                    <a:pt x="1847273" y="1264804"/>
                  </a:cubicBezTo>
                  <a:cubicBezTo>
                    <a:pt x="1847273" y="1206141"/>
                    <a:pt x="1799718" y="1158586"/>
                    <a:pt x="1741055" y="1158586"/>
                  </a:cubicBezTo>
                  <a:close/>
                </a:path>
              </a:pathLst>
            </a:custGeom>
            <a:solidFill>
              <a:srgbClr val="00539E"/>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p>
          </p:txBody>
        </p:sp>
        <p:sp>
          <p:nvSpPr>
            <p:cNvPr id="15" name="îŝḻïḓè"/>
            <p:cNvSpPr/>
            <p:nvPr>
              <p:custDataLst>
                <p:tags r:id="rId8"/>
              </p:custDataLst>
            </p:nvPr>
          </p:nvSpPr>
          <p:spPr bwMode="auto">
            <a:xfrm>
              <a:off x="6716291" y="2972064"/>
              <a:ext cx="705843" cy="770997"/>
            </a:xfrm>
            <a:custGeom>
              <a:avLst/>
              <a:gdLst>
                <a:gd name="connsiteX0" fmla="*/ 96838 w 309563"/>
                <a:gd name="connsiteY0" fmla="*/ 300038 h 338138"/>
                <a:gd name="connsiteX1" fmla="*/ 85725 w 309563"/>
                <a:gd name="connsiteY1" fmla="*/ 310357 h 338138"/>
                <a:gd name="connsiteX2" fmla="*/ 96838 w 309563"/>
                <a:gd name="connsiteY2" fmla="*/ 320676 h 338138"/>
                <a:gd name="connsiteX3" fmla="*/ 107951 w 309563"/>
                <a:gd name="connsiteY3" fmla="*/ 310357 h 338138"/>
                <a:gd name="connsiteX4" fmla="*/ 96838 w 309563"/>
                <a:gd name="connsiteY4" fmla="*/ 300038 h 338138"/>
                <a:gd name="connsiteX5" fmla="*/ 206375 w 309563"/>
                <a:gd name="connsiteY5" fmla="*/ 68263 h 338138"/>
                <a:gd name="connsiteX6" fmla="*/ 206375 w 309563"/>
                <a:gd name="connsiteY6" fmla="*/ 112713 h 338138"/>
                <a:gd name="connsiteX7" fmla="*/ 214312 w 309563"/>
                <a:gd name="connsiteY7" fmla="*/ 112713 h 338138"/>
                <a:gd name="connsiteX8" fmla="*/ 214312 w 309563"/>
                <a:gd name="connsiteY8" fmla="*/ 85726 h 338138"/>
                <a:gd name="connsiteX9" fmla="*/ 225425 w 309563"/>
                <a:gd name="connsiteY9" fmla="*/ 107951 h 338138"/>
                <a:gd name="connsiteX10" fmla="*/ 230188 w 309563"/>
                <a:gd name="connsiteY10" fmla="*/ 107951 h 338138"/>
                <a:gd name="connsiteX11" fmla="*/ 241300 w 309563"/>
                <a:gd name="connsiteY11" fmla="*/ 85726 h 338138"/>
                <a:gd name="connsiteX12" fmla="*/ 241300 w 309563"/>
                <a:gd name="connsiteY12" fmla="*/ 112713 h 338138"/>
                <a:gd name="connsiteX13" fmla="*/ 249238 w 309563"/>
                <a:gd name="connsiteY13" fmla="*/ 112713 h 338138"/>
                <a:gd name="connsiteX14" fmla="*/ 249238 w 309563"/>
                <a:gd name="connsiteY14" fmla="*/ 103562 h 338138"/>
                <a:gd name="connsiteX15" fmla="*/ 251925 w 309563"/>
                <a:gd name="connsiteY15" fmla="*/ 106176 h 338138"/>
                <a:gd name="connsiteX16" fmla="*/ 266701 w 309563"/>
                <a:gd name="connsiteY16" fmla="*/ 112713 h 338138"/>
                <a:gd name="connsiteX17" fmla="*/ 284163 w 309563"/>
                <a:gd name="connsiteY17" fmla="*/ 99640 h 338138"/>
                <a:gd name="connsiteX18" fmla="*/ 269387 w 309563"/>
                <a:gd name="connsiteY18" fmla="*/ 85259 h 338138"/>
                <a:gd name="connsiteX19" fmla="*/ 261328 w 309563"/>
                <a:gd name="connsiteY19" fmla="*/ 80029 h 338138"/>
                <a:gd name="connsiteX20" fmla="*/ 268044 w 309563"/>
                <a:gd name="connsiteY20" fmla="*/ 76107 h 338138"/>
                <a:gd name="connsiteX21" fmla="*/ 276104 w 309563"/>
                <a:gd name="connsiteY21" fmla="*/ 77415 h 338138"/>
                <a:gd name="connsiteX22" fmla="*/ 278790 w 309563"/>
                <a:gd name="connsiteY22" fmla="*/ 80029 h 338138"/>
                <a:gd name="connsiteX23" fmla="*/ 284163 w 309563"/>
                <a:gd name="connsiteY23" fmla="*/ 73493 h 338138"/>
                <a:gd name="connsiteX24" fmla="*/ 280133 w 309563"/>
                <a:gd name="connsiteY24" fmla="*/ 70878 h 338138"/>
                <a:gd name="connsiteX25" fmla="*/ 268044 w 309563"/>
                <a:gd name="connsiteY25" fmla="*/ 68263 h 338138"/>
                <a:gd name="connsiteX26" fmla="*/ 251925 w 309563"/>
                <a:gd name="connsiteY26" fmla="*/ 80029 h 338138"/>
                <a:gd name="connsiteX27" fmla="*/ 266701 w 309563"/>
                <a:gd name="connsiteY27" fmla="*/ 93103 h 338138"/>
                <a:gd name="connsiteX28" fmla="*/ 276104 w 309563"/>
                <a:gd name="connsiteY28" fmla="*/ 99640 h 338138"/>
                <a:gd name="connsiteX29" fmla="*/ 266701 w 309563"/>
                <a:gd name="connsiteY29" fmla="*/ 103562 h 338138"/>
                <a:gd name="connsiteX30" fmla="*/ 257298 w 309563"/>
                <a:gd name="connsiteY30" fmla="*/ 100947 h 338138"/>
                <a:gd name="connsiteX31" fmla="*/ 254611 w 309563"/>
                <a:gd name="connsiteY31" fmla="*/ 97025 h 338138"/>
                <a:gd name="connsiteX32" fmla="*/ 249238 w 309563"/>
                <a:gd name="connsiteY32" fmla="*/ 103562 h 338138"/>
                <a:gd name="connsiteX33" fmla="*/ 249238 w 309563"/>
                <a:gd name="connsiteY33" fmla="*/ 68263 h 338138"/>
                <a:gd name="connsiteX34" fmla="*/ 241300 w 309563"/>
                <a:gd name="connsiteY34" fmla="*/ 68263 h 338138"/>
                <a:gd name="connsiteX35" fmla="*/ 227012 w 309563"/>
                <a:gd name="connsiteY35" fmla="*/ 93663 h 338138"/>
                <a:gd name="connsiteX36" fmla="*/ 214312 w 309563"/>
                <a:gd name="connsiteY36" fmla="*/ 68263 h 338138"/>
                <a:gd name="connsiteX37" fmla="*/ 157163 w 309563"/>
                <a:gd name="connsiteY37" fmla="*/ 68263 h 338138"/>
                <a:gd name="connsiteX38" fmla="*/ 157163 w 309563"/>
                <a:gd name="connsiteY38" fmla="*/ 112713 h 338138"/>
                <a:gd name="connsiteX39" fmla="*/ 165100 w 309563"/>
                <a:gd name="connsiteY39" fmla="*/ 112713 h 338138"/>
                <a:gd name="connsiteX40" fmla="*/ 165100 w 309563"/>
                <a:gd name="connsiteY40" fmla="*/ 85726 h 338138"/>
                <a:gd name="connsiteX41" fmla="*/ 176213 w 309563"/>
                <a:gd name="connsiteY41" fmla="*/ 107951 h 338138"/>
                <a:gd name="connsiteX42" fmla="*/ 180976 w 309563"/>
                <a:gd name="connsiteY42" fmla="*/ 107951 h 338138"/>
                <a:gd name="connsiteX43" fmla="*/ 192088 w 309563"/>
                <a:gd name="connsiteY43" fmla="*/ 85726 h 338138"/>
                <a:gd name="connsiteX44" fmla="*/ 192088 w 309563"/>
                <a:gd name="connsiteY44" fmla="*/ 112713 h 338138"/>
                <a:gd name="connsiteX45" fmla="*/ 200026 w 309563"/>
                <a:gd name="connsiteY45" fmla="*/ 112713 h 338138"/>
                <a:gd name="connsiteX46" fmla="*/ 200026 w 309563"/>
                <a:gd name="connsiteY46" fmla="*/ 68263 h 338138"/>
                <a:gd name="connsiteX47" fmla="*/ 192088 w 309563"/>
                <a:gd name="connsiteY47" fmla="*/ 68263 h 338138"/>
                <a:gd name="connsiteX48" fmla="*/ 179388 w 309563"/>
                <a:gd name="connsiteY48" fmla="*/ 93663 h 338138"/>
                <a:gd name="connsiteX49" fmla="*/ 163513 w 309563"/>
                <a:gd name="connsiteY49" fmla="*/ 68263 h 338138"/>
                <a:gd name="connsiteX50" fmla="*/ 221456 w 309563"/>
                <a:gd name="connsiteY50" fmla="*/ 20638 h 338138"/>
                <a:gd name="connsiteX51" fmla="*/ 309563 w 309563"/>
                <a:gd name="connsiteY51" fmla="*/ 89928 h 338138"/>
                <a:gd name="connsiteX52" fmla="*/ 221456 w 309563"/>
                <a:gd name="connsiteY52" fmla="*/ 160525 h 338138"/>
                <a:gd name="connsiteX53" fmla="*/ 216196 w 309563"/>
                <a:gd name="connsiteY53" fmla="*/ 160525 h 338138"/>
                <a:gd name="connsiteX54" fmla="*/ 159650 w 309563"/>
                <a:gd name="connsiteY54" fmla="*/ 176213 h 338138"/>
                <a:gd name="connsiteX55" fmla="*/ 153075 w 309563"/>
                <a:gd name="connsiteY55" fmla="*/ 174906 h 338138"/>
                <a:gd name="connsiteX56" fmla="*/ 150445 w 309563"/>
                <a:gd name="connsiteY56" fmla="*/ 172291 h 338138"/>
                <a:gd name="connsiteX57" fmla="*/ 151760 w 309563"/>
                <a:gd name="connsiteY57" fmla="*/ 168369 h 338138"/>
                <a:gd name="connsiteX58" fmla="*/ 167540 w 309563"/>
                <a:gd name="connsiteY58" fmla="*/ 146144 h 338138"/>
                <a:gd name="connsiteX59" fmla="*/ 133350 w 309563"/>
                <a:gd name="connsiteY59" fmla="*/ 89928 h 338138"/>
                <a:gd name="connsiteX60" fmla="*/ 221456 w 309563"/>
                <a:gd name="connsiteY60" fmla="*/ 20638 h 338138"/>
                <a:gd name="connsiteX61" fmla="*/ 66675 w 309563"/>
                <a:gd name="connsiteY61" fmla="*/ 19050 h 338138"/>
                <a:gd name="connsiteX62" fmla="*/ 66675 w 309563"/>
                <a:gd name="connsiteY62" fmla="*/ 30163 h 338138"/>
                <a:gd name="connsiteX63" fmla="*/ 127000 w 309563"/>
                <a:gd name="connsiteY63" fmla="*/ 30163 h 338138"/>
                <a:gd name="connsiteX64" fmla="*/ 127000 w 309563"/>
                <a:gd name="connsiteY64" fmla="*/ 19050 h 338138"/>
                <a:gd name="connsiteX65" fmla="*/ 26531 w 309563"/>
                <a:gd name="connsiteY65" fmla="*/ 0 h 338138"/>
                <a:gd name="connsiteX66" fmla="*/ 45102 w 309563"/>
                <a:gd name="connsiteY66" fmla="*/ 0 h 338138"/>
                <a:gd name="connsiteX67" fmla="*/ 50408 w 309563"/>
                <a:gd name="connsiteY67" fmla="*/ 5283 h 338138"/>
                <a:gd name="connsiteX68" fmla="*/ 184389 w 309563"/>
                <a:gd name="connsiteY68" fmla="*/ 5283 h 338138"/>
                <a:gd name="connsiteX69" fmla="*/ 193675 w 309563"/>
                <a:gd name="connsiteY69" fmla="*/ 13208 h 338138"/>
                <a:gd name="connsiteX70" fmla="*/ 148572 w 309563"/>
                <a:gd name="connsiteY70" fmla="*/ 33021 h 338138"/>
                <a:gd name="connsiteX71" fmla="*/ 135307 w 309563"/>
                <a:gd name="connsiteY71" fmla="*/ 44909 h 338138"/>
                <a:gd name="connsiteX72" fmla="*/ 30510 w 309563"/>
                <a:gd name="connsiteY72" fmla="*/ 44909 h 338138"/>
                <a:gd name="connsiteX73" fmla="*/ 30510 w 309563"/>
                <a:gd name="connsiteY73" fmla="*/ 283983 h 338138"/>
                <a:gd name="connsiteX74" fmla="*/ 163164 w 309563"/>
                <a:gd name="connsiteY74" fmla="*/ 283983 h 338138"/>
                <a:gd name="connsiteX75" fmla="*/ 163164 w 309563"/>
                <a:gd name="connsiteY75" fmla="*/ 187561 h 338138"/>
                <a:gd name="connsiteX76" fmla="*/ 193675 w 309563"/>
                <a:gd name="connsiteY76" fmla="*/ 180957 h 338138"/>
                <a:gd name="connsiteX77" fmla="*/ 193675 w 309563"/>
                <a:gd name="connsiteY77" fmla="*/ 328892 h 338138"/>
                <a:gd name="connsiteX78" fmla="*/ 184389 w 309563"/>
                <a:gd name="connsiteY78" fmla="*/ 338138 h 338138"/>
                <a:gd name="connsiteX79" fmla="*/ 9286 w 309563"/>
                <a:gd name="connsiteY79" fmla="*/ 338138 h 338138"/>
                <a:gd name="connsiteX80" fmla="*/ 0 w 309563"/>
                <a:gd name="connsiteY80" fmla="*/ 328892 h 338138"/>
                <a:gd name="connsiteX81" fmla="*/ 0 w 309563"/>
                <a:gd name="connsiteY81" fmla="*/ 14529 h 338138"/>
                <a:gd name="connsiteX82" fmla="*/ 9286 w 309563"/>
                <a:gd name="connsiteY82" fmla="*/ 5283 h 338138"/>
                <a:gd name="connsiteX83" fmla="*/ 21224 w 309563"/>
                <a:gd name="connsiteY83" fmla="*/ 5283 h 338138"/>
                <a:gd name="connsiteX84" fmla="*/ 26531 w 309563"/>
                <a:gd name="connsiteY84"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Lst>
              <a:rect l="l" t="t" r="r" b="b"/>
              <a:pathLst>
                <a:path w="309563" h="338138">
                  <a:moveTo>
                    <a:pt x="96838" y="300038"/>
                  </a:moveTo>
                  <a:cubicBezTo>
                    <a:pt x="90700" y="300038"/>
                    <a:pt x="85725" y="304658"/>
                    <a:pt x="85725" y="310357"/>
                  </a:cubicBezTo>
                  <a:cubicBezTo>
                    <a:pt x="85725" y="316056"/>
                    <a:pt x="90700" y="320676"/>
                    <a:pt x="96838" y="320676"/>
                  </a:cubicBezTo>
                  <a:cubicBezTo>
                    <a:pt x="102976" y="320676"/>
                    <a:pt x="107951" y="316056"/>
                    <a:pt x="107951" y="310357"/>
                  </a:cubicBezTo>
                  <a:cubicBezTo>
                    <a:pt x="107951" y="304658"/>
                    <a:pt x="102976" y="300038"/>
                    <a:pt x="96838" y="300038"/>
                  </a:cubicBezTo>
                  <a:close/>
                  <a:moveTo>
                    <a:pt x="206375" y="68263"/>
                  </a:moveTo>
                  <a:lnTo>
                    <a:pt x="206375" y="112713"/>
                  </a:lnTo>
                  <a:lnTo>
                    <a:pt x="214312" y="112713"/>
                  </a:lnTo>
                  <a:lnTo>
                    <a:pt x="214312" y="85726"/>
                  </a:lnTo>
                  <a:lnTo>
                    <a:pt x="225425" y="107951"/>
                  </a:lnTo>
                  <a:lnTo>
                    <a:pt x="230188" y="107951"/>
                  </a:lnTo>
                  <a:lnTo>
                    <a:pt x="241300" y="85726"/>
                  </a:lnTo>
                  <a:lnTo>
                    <a:pt x="241300" y="112713"/>
                  </a:lnTo>
                  <a:lnTo>
                    <a:pt x="249238" y="112713"/>
                  </a:lnTo>
                  <a:lnTo>
                    <a:pt x="249238" y="103562"/>
                  </a:lnTo>
                  <a:cubicBezTo>
                    <a:pt x="249238" y="103562"/>
                    <a:pt x="249238" y="103562"/>
                    <a:pt x="251925" y="106176"/>
                  </a:cubicBezTo>
                  <a:cubicBezTo>
                    <a:pt x="255955" y="110099"/>
                    <a:pt x="261328" y="112713"/>
                    <a:pt x="266701" y="112713"/>
                  </a:cubicBezTo>
                  <a:cubicBezTo>
                    <a:pt x="277447" y="112713"/>
                    <a:pt x="284163" y="107484"/>
                    <a:pt x="284163" y="99640"/>
                  </a:cubicBezTo>
                  <a:cubicBezTo>
                    <a:pt x="284163" y="90488"/>
                    <a:pt x="276104" y="87874"/>
                    <a:pt x="269387" y="85259"/>
                  </a:cubicBezTo>
                  <a:cubicBezTo>
                    <a:pt x="262671" y="83951"/>
                    <a:pt x="261328" y="82644"/>
                    <a:pt x="261328" y="80029"/>
                  </a:cubicBezTo>
                  <a:cubicBezTo>
                    <a:pt x="261328" y="77415"/>
                    <a:pt x="265357" y="76107"/>
                    <a:pt x="268044" y="76107"/>
                  </a:cubicBezTo>
                  <a:cubicBezTo>
                    <a:pt x="270731" y="76107"/>
                    <a:pt x="274760" y="76107"/>
                    <a:pt x="276104" y="77415"/>
                  </a:cubicBezTo>
                  <a:cubicBezTo>
                    <a:pt x="276104" y="77415"/>
                    <a:pt x="276104" y="77415"/>
                    <a:pt x="278790" y="80029"/>
                  </a:cubicBezTo>
                  <a:cubicBezTo>
                    <a:pt x="278790" y="80029"/>
                    <a:pt x="278790" y="80029"/>
                    <a:pt x="284163" y="73493"/>
                  </a:cubicBezTo>
                  <a:cubicBezTo>
                    <a:pt x="284163" y="73493"/>
                    <a:pt x="284163" y="73493"/>
                    <a:pt x="280133" y="70878"/>
                  </a:cubicBezTo>
                  <a:cubicBezTo>
                    <a:pt x="277447" y="69571"/>
                    <a:pt x="273417" y="68263"/>
                    <a:pt x="268044" y="68263"/>
                  </a:cubicBezTo>
                  <a:cubicBezTo>
                    <a:pt x="258641" y="68263"/>
                    <a:pt x="251925" y="72185"/>
                    <a:pt x="251925" y="80029"/>
                  </a:cubicBezTo>
                  <a:cubicBezTo>
                    <a:pt x="251925" y="89181"/>
                    <a:pt x="261328" y="91796"/>
                    <a:pt x="266701" y="93103"/>
                  </a:cubicBezTo>
                  <a:cubicBezTo>
                    <a:pt x="273417" y="95718"/>
                    <a:pt x="276104" y="97025"/>
                    <a:pt x="276104" y="99640"/>
                  </a:cubicBezTo>
                  <a:cubicBezTo>
                    <a:pt x="276104" y="103562"/>
                    <a:pt x="270731" y="103562"/>
                    <a:pt x="266701" y="103562"/>
                  </a:cubicBezTo>
                  <a:cubicBezTo>
                    <a:pt x="264014" y="103562"/>
                    <a:pt x="259984" y="102254"/>
                    <a:pt x="257298" y="100947"/>
                  </a:cubicBezTo>
                  <a:cubicBezTo>
                    <a:pt x="257298" y="100947"/>
                    <a:pt x="257298" y="100947"/>
                    <a:pt x="254611" y="97025"/>
                  </a:cubicBezTo>
                  <a:cubicBezTo>
                    <a:pt x="254611" y="97025"/>
                    <a:pt x="254611" y="97025"/>
                    <a:pt x="249238" y="103562"/>
                  </a:cubicBezTo>
                  <a:lnTo>
                    <a:pt x="249238" y="68263"/>
                  </a:lnTo>
                  <a:lnTo>
                    <a:pt x="241300" y="68263"/>
                  </a:lnTo>
                  <a:lnTo>
                    <a:pt x="227012" y="93663"/>
                  </a:lnTo>
                  <a:lnTo>
                    <a:pt x="214312" y="68263"/>
                  </a:lnTo>
                  <a:close/>
                  <a:moveTo>
                    <a:pt x="157163" y="68263"/>
                  </a:moveTo>
                  <a:lnTo>
                    <a:pt x="157163" y="112713"/>
                  </a:lnTo>
                  <a:lnTo>
                    <a:pt x="165100" y="112713"/>
                  </a:lnTo>
                  <a:lnTo>
                    <a:pt x="165100" y="85726"/>
                  </a:lnTo>
                  <a:lnTo>
                    <a:pt x="176213" y="107951"/>
                  </a:lnTo>
                  <a:lnTo>
                    <a:pt x="180976" y="107951"/>
                  </a:lnTo>
                  <a:lnTo>
                    <a:pt x="192088" y="85726"/>
                  </a:lnTo>
                  <a:lnTo>
                    <a:pt x="192088" y="112713"/>
                  </a:lnTo>
                  <a:lnTo>
                    <a:pt x="200026" y="112713"/>
                  </a:lnTo>
                  <a:lnTo>
                    <a:pt x="200026" y="68263"/>
                  </a:lnTo>
                  <a:lnTo>
                    <a:pt x="192088" y="68263"/>
                  </a:lnTo>
                  <a:lnTo>
                    <a:pt x="179388" y="93663"/>
                  </a:lnTo>
                  <a:lnTo>
                    <a:pt x="163513" y="68263"/>
                  </a:lnTo>
                  <a:close/>
                  <a:moveTo>
                    <a:pt x="221456" y="20638"/>
                  </a:moveTo>
                  <a:cubicBezTo>
                    <a:pt x="270113" y="20638"/>
                    <a:pt x="309563" y="52014"/>
                    <a:pt x="309563" y="89928"/>
                  </a:cubicBezTo>
                  <a:cubicBezTo>
                    <a:pt x="309563" y="129149"/>
                    <a:pt x="270113" y="160525"/>
                    <a:pt x="221456" y="160525"/>
                  </a:cubicBezTo>
                  <a:cubicBezTo>
                    <a:pt x="218826" y="160525"/>
                    <a:pt x="217511" y="160525"/>
                    <a:pt x="216196" y="160525"/>
                  </a:cubicBezTo>
                  <a:cubicBezTo>
                    <a:pt x="189896" y="173599"/>
                    <a:pt x="170170" y="176213"/>
                    <a:pt x="159650" y="176213"/>
                  </a:cubicBezTo>
                  <a:cubicBezTo>
                    <a:pt x="155705" y="176213"/>
                    <a:pt x="154390" y="174906"/>
                    <a:pt x="153075" y="174906"/>
                  </a:cubicBezTo>
                  <a:cubicBezTo>
                    <a:pt x="151760" y="174906"/>
                    <a:pt x="150445" y="173599"/>
                    <a:pt x="150445" y="172291"/>
                  </a:cubicBezTo>
                  <a:cubicBezTo>
                    <a:pt x="149130" y="170984"/>
                    <a:pt x="150445" y="169676"/>
                    <a:pt x="151760" y="168369"/>
                  </a:cubicBezTo>
                  <a:cubicBezTo>
                    <a:pt x="163595" y="157910"/>
                    <a:pt x="166225" y="150066"/>
                    <a:pt x="167540" y="146144"/>
                  </a:cubicBezTo>
                  <a:cubicBezTo>
                    <a:pt x="145185" y="133071"/>
                    <a:pt x="133350" y="112153"/>
                    <a:pt x="133350" y="89928"/>
                  </a:cubicBezTo>
                  <a:cubicBezTo>
                    <a:pt x="133350" y="52014"/>
                    <a:pt x="172800" y="20638"/>
                    <a:pt x="221456" y="20638"/>
                  </a:cubicBezTo>
                  <a:close/>
                  <a:moveTo>
                    <a:pt x="66675" y="19050"/>
                  </a:moveTo>
                  <a:lnTo>
                    <a:pt x="66675" y="30163"/>
                  </a:lnTo>
                  <a:lnTo>
                    <a:pt x="127000" y="30163"/>
                  </a:lnTo>
                  <a:lnTo>
                    <a:pt x="127000" y="19050"/>
                  </a:lnTo>
                  <a:close/>
                  <a:moveTo>
                    <a:pt x="26531" y="0"/>
                  </a:moveTo>
                  <a:cubicBezTo>
                    <a:pt x="26531" y="0"/>
                    <a:pt x="26531" y="0"/>
                    <a:pt x="45102" y="0"/>
                  </a:cubicBezTo>
                  <a:cubicBezTo>
                    <a:pt x="47755" y="0"/>
                    <a:pt x="50408" y="2641"/>
                    <a:pt x="50408" y="5283"/>
                  </a:cubicBezTo>
                  <a:cubicBezTo>
                    <a:pt x="50408" y="5283"/>
                    <a:pt x="50408" y="5283"/>
                    <a:pt x="184389" y="5283"/>
                  </a:cubicBezTo>
                  <a:cubicBezTo>
                    <a:pt x="188369" y="5283"/>
                    <a:pt x="192348" y="9246"/>
                    <a:pt x="193675" y="13208"/>
                  </a:cubicBezTo>
                  <a:cubicBezTo>
                    <a:pt x="176430" y="17171"/>
                    <a:pt x="160511" y="23775"/>
                    <a:pt x="148572" y="33021"/>
                  </a:cubicBezTo>
                  <a:cubicBezTo>
                    <a:pt x="143266" y="36984"/>
                    <a:pt x="139287" y="40946"/>
                    <a:pt x="135307" y="44909"/>
                  </a:cubicBezTo>
                  <a:cubicBezTo>
                    <a:pt x="135307" y="44909"/>
                    <a:pt x="135307" y="44909"/>
                    <a:pt x="30510" y="44909"/>
                  </a:cubicBezTo>
                  <a:cubicBezTo>
                    <a:pt x="30510" y="44909"/>
                    <a:pt x="30510" y="44909"/>
                    <a:pt x="30510" y="283983"/>
                  </a:cubicBezTo>
                  <a:cubicBezTo>
                    <a:pt x="30510" y="283983"/>
                    <a:pt x="30510" y="283983"/>
                    <a:pt x="163164" y="283983"/>
                  </a:cubicBezTo>
                  <a:lnTo>
                    <a:pt x="163164" y="187561"/>
                  </a:lnTo>
                  <a:cubicBezTo>
                    <a:pt x="172450" y="187561"/>
                    <a:pt x="181736" y="184919"/>
                    <a:pt x="193675" y="180957"/>
                  </a:cubicBezTo>
                  <a:cubicBezTo>
                    <a:pt x="193675" y="180957"/>
                    <a:pt x="193675" y="180957"/>
                    <a:pt x="193675" y="328892"/>
                  </a:cubicBezTo>
                  <a:cubicBezTo>
                    <a:pt x="193675" y="334176"/>
                    <a:pt x="189695" y="338138"/>
                    <a:pt x="184389" y="338138"/>
                  </a:cubicBezTo>
                  <a:cubicBezTo>
                    <a:pt x="184389" y="338138"/>
                    <a:pt x="184389" y="338138"/>
                    <a:pt x="9286" y="338138"/>
                  </a:cubicBezTo>
                  <a:cubicBezTo>
                    <a:pt x="3979" y="338138"/>
                    <a:pt x="0" y="334176"/>
                    <a:pt x="0" y="328892"/>
                  </a:cubicBezTo>
                  <a:cubicBezTo>
                    <a:pt x="0" y="328892"/>
                    <a:pt x="0" y="328892"/>
                    <a:pt x="0" y="14529"/>
                  </a:cubicBezTo>
                  <a:cubicBezTo>
                    <a:pt x="0" y="9246"/>
                    <a:pt x="3979" y="5283"/>
                    <a:pt x="9286" y="5283"/>
                  </a:cubicBezTo>
                  <a:cubicBezTo>
                    <a:pt x="9286" y="5283"/>
                    <a:pt x="9286" y="5283"/>
                    <a:pt x="21224" y="5283"/>
                  </a:cubicBezTo>
                  <a:cubicBezTo>
                    <a:pt x="21224" y="2641"/>
                    <a:pt x="23877" y="0"/>
                    <a:pt x="26531" y="0"/>
                  </a:cubicBezTo>
                  <a:close/>
                </a:path>
              </a:pathLst>
            </a:custGeom>
            <a:solidFill>
              <a:schemeClr val="bg1"/>
            </a:solidFill>
            <a:ln>
              <a:noFill/>
            </a:ln>
          </p:spPr>
          <p:txBody>
            <a:bodyPr anchor="ctr"/>
            <a:lstStyle/>
            <a:p>
              <a:pPr algn="ctr"/>
              <a:endParaRPr/>
            </a:p>
          </p:txBody>
        </p:sp>
        <p:sp>
          <p:nvSpPr>
            <p:cNvPr id="16" name="iṡliḓe"/>
            <p:cNvSpPr/>
            <p:nvPr>
              <p:custDataLst>
                <p:tags r:id="rId9"/>
              </p:custDataLst>
            </p:nvPr>
          </p:nvSpPr>
          <p:spPr bwMode="auto">
            <a:xfrm>
              <a:off x="4824594" y="2909192"/>
              <a:ext cx="719919" cy="896744"/>
            </a:xfrm>
            <a:custGeom>
              <a:avLst/>
              <a:gdLst>
                <a:gd name="connsiteX0" fmla="*/ 79065 w 271462"/>
                <a:gd name="connsiteY0" fmla="*/ 301625 h 338138"/>
                <a:gd name="connsiteX1" fmla="*/ 69850 w 271462"/>
                <a:gd name="connsiteY1" fmla="*/ 312632 h 338138"/>
                <a:gd name="connsiteX2" fmla="*/ 79065 w 271462"/>
                <a:gd name="connsiteY2" fmla="*/ 322263 h 338138"/>
                <a:gd name="connsiteX3" fmla="*/ 114610 w 271462"/>
                <a:gd name="connsiteY3" fmla="*/ 322263 h 338138"/>
                <a:gd name="connsiteX4" fmla="*/ 123825 w 271462"/>
                <a:gd name="connsiteY4" fmla="*/ 312632 h 338138"/>
                <a:gd name="connsiteX5" fmla="*/ 114610 w 271462"/>
                <a:gd name="connsiteY5" fmla="*/ 301625 h 338138"/>
                <a:gd name="connsiteX6" fmla="*/ 79065 w 271462"/>
                <a:gd name="connsiteY6" fmla="*/ 301625 h 338138"/>
                <a:gd name="connsiteX7" fmla="*/ 166687 w 271462"/>
                <a:gd name="connsiteY7" fmla="*/ 152400 h 338138"/>
                <a:gd name="connsiteX8" fmla="*/ 166687 w 271462"/>
                <a:gd name="connsiteY8" fmla="*/ 166688 h 338138"/>
                <a:gd name="connsiteX9" fmla="*/ 171450 w 271462"/>
                <a:gd name="connsiteY9" fmla="*/ 166688 h 338138"/>
                <a:gd name="connsiteX10" fmla="*/ 171450 w 271462"/>
                <a:gd name="connsiteY10" fmla="*/ 193676 h 338138"/>
                <a:gd name="connsiteX11" fmla="*/ 166687 w 271462"/>
                <a:gd name="connsiteY11" fmla="*/ 193676 h 338138"/>
                <a:gd name="connsiteX12" fmla="*/ 166687 w 271462"/>
                <a:gd name="connsiteY12" fmla="*/ 207963 h 338138"/>
                <a:gd name="connsiteX13" fmla="*/ 193675 w 271462"/>
                <a:gd name="connsiteY13" fmla="*/ 207963 h 338138"/>
                <a:gd name="connsiteX14" fmla="*/ 193675 w 271462"/>
                <a:gd name="connsiteY14" fmla="*/ 193676 h 338138"/>
                <a:gd name="connsiteX15" fmla="*/ 190500 w 271462"/>
                <a:gd name="connsiteY15" fmla="*/ 193676 h 338138"/>
                <a:gd name="connsiteX16" fmla="*/ 190500 w 271462"/>
                <a:gd name="connsiteY16" fmla="*/ 152400 h 338138"/>
                <a:gd name="connsiteX17" fmla="*/ 179388 w 271462"/>
                <a:gd name="connsiteY17" fmla="*/ 125413 h 338138"/>
                <a:gd name="connsiteX18" fmla="*/ 168275 w 271462"/>
                <a:gd name="connsiteY18" fmla="*/ 135732 h 338138"/>
                <a:gd name="connsiteX19" fmla="*/ 179388 w 271462"/>
                <a:gd name="connsiteY19" fmla="*/ 146051 h 338138"/>
                <a:gd name="connsiteX20" fmla="*/ 190501 w 271462"/>
                <a:gd name="connsiteY20" fmla="*/ 135732 h 338138"/>
                <a:gd name="connsiteX21" fmla="*/ 179388 w 271462"/>
                <a:gd name="connsiteY21" fmla="*/ 125413 h 338138"/>
                <a:gd name="connsiteX22" fmla="*/ 180975 w 271462"/>
                <a:gd name="connsiteY22" fmla="*/ 88900 h 338138"/>
                <a:gd name="connsiteX23" fmla="*/ 271462 w 271462"/>
                <a:gd name="connsiteY23" fmla="*/ 169069 h 338138"/>
                <a:gd name="connsiteX24" fmla="*/ 180975 w 271462"/>
                <a:gd name="connsiteY24" fmla="*/ 249238 h 338138"/>
                <a:gd name="connsiteX25" fmla="*/ 131141 w 271462"/>
                <a:gd name="connsiteY25" fmla="*/ 236096 h 338138"/>
                <a:gd name="connsiteX26" fmla="*/ 97044 w 271462"/>
                <a:gd name="connsiteY26" fmla="*/ 242667 h 338138"/>
                <a:gd name="connsiteX27" fmla="*/ 95732 w 271462"/>
                <a:gd name="connsiteY27" fmla="*/ 237410 h 338138"/>
                <a:gd name="connsiteX28" fmla="*/ 110158 w 271462"/>
                <a:gd name="connsiteY28" fmla="*/ 219011 h 338138"/>
                <a:gd name="connsiteX29" fmla="*/ 90487 w 271462"/>
                <a:gd name="connsiteY29" fmla="*/ 169069 h 338138"/>
                <a:gd name="connsiteX30" fmla="*/ 180975 w 271462"/>
                <a:gd name="connsiteY30" fmla="*/ 88900 h 338138"/>
                <a:gd name="connsiteX31" fmla="*/ 37042 w 271462"/>
                <a:gd name="connsiteY31" fmla="*/ 0 h 338138"/>
                <a:gd name="connsiteX32" fmla="*/ 162719 w 271462"/>
                <a:gd name="connsiteY32" fmla="*/ 0 h 338138"/>
                <a:gd name="connsiteX33" fmla="*/ 198438 w 271462"/>
                <a:gd name="connsiteY33" fmla="*/ 38304 h 338138"/>
                <a:gd name="connsiteX34" fmla="*/ 198438 w 271462"/>
                <a:gd name="connsiteY34" fmla="*/ 67363 h 338138"/>
                <a:gd name="connsiteX35" fmla="*/ 181240 w 271462"/>
                <a:gd name="connsiteY35" fmla="*/ 66042 h 338138"/>
                <a:gd name="connsiteX36" fmla="*/ 165365 w 271462"/>
                <a:gd name="connsiteY36" fmla="*/ 67363 h 338138"/>
                <a:gd name="connsiteX37" fmla="*/ 165365 w 271462"/>
                <a:gd name="connsiteY37" fmla="*/ 51513 h 338138"/>
                <a:gd name="connsiteX38" fmla="*/ 34396 w 271462"/>
                <a:gd name="connsiteY38" fmla="*/ 51513 h 338138"/>
                <a:gd name="connsiteX39" fmla="*/ 33073 w 271462"/>
                <a:gd name="connsiteY39" fmla="*/ 51513 h 338138"/>
                <a:gd name="connsiteX40" fmla="*/ 33073 w 271462"/>
                <a:gd name="connsiteY40" fmla="*/ 286625 h 338138"/>
                <a:gd name="connsiteX41" fmla="*/ 34396 w 271462"/>
                <a:gd name="connsiteY41" fmla="*/ 286625 h 338138"/>
                <a:gd name="connsiteX42" fmla="*/ 165365 w 271462"/>
                <a:gd name="connsiteY42" fmla="*/ 286625 h 338138"/>
                <a:gd name="connsiteX43" fmla="*/ 165365 w 271462"/>
                <a:gd name="connsiteY43" fmla="*/ 270775 h 338138"/>
                <a:gd name="connsiteX44" fmla="*/ 181240 w 271462"/>
                <a:gd name="connsiteY44" fmla="*/ 272096 h 338138"/>
                <a:gd name="connsiteX45" fmla="*/ 198438 w 271462"/>
                <a:gd name="connsiteY45" fmla="*/ 270775 h 338138"/>
                <a:gd name="connsiteX46" fmla="*/ 198438 w 271462"/>
                <a:gd name="connsiteY46" fmla="*/ 299834 h 338138"/>
                <a:gd name="connsiteX47" fmla="*/ 162719 w 271462"/>
                <a:gd name="connsiteY47" fmla="*/ 338138 h 338138"/>
                <a:gd name="connsiteX48" fmla="*/ 37042 w 271462"/>
                <a:gd name="connsiteY48" fmla="*/ 338138 h 338138"/>
                <a:gd name="connsiteX49" fmla="*/ 0 w 271462"/>
                <a:gd name="connsiteY49" fmla="*/ 299834 h 338138"/>
                <a:gd name="connsiteX50" fmla="*/ 0 w 271462"/>
                <a:gd name="connsiteY50" fmla="*/ 38304 h 338138"/>
                <a:gd name="connsiteX51" fmla="*/ 37042 w 271462"/>
                <a:gd name="connsiteY51"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271462" h="338138">
                  <a:moveTo>
                    <a:pt x="79065" y="301625"/>
                  </a:moveTo>
                  <a:cubicBezTo>
                    <a:pt x="73799" y="301625"/>
                    <a:pt x="69850" y="305753"/>
                    <a:pt x="69850" y="312632"/>
                  </a:cubicBezTo>
                  <a:cubicBezTo>
                    <a:pt x="69850" y="318136"/>
                    <a:pt x="73799" y="322263"/>
                    <a:pt x="79065" y="322263"/>
                  </a:cubicBezTo>
                  <a:cubicBezTo>
                    <a:pt x="79065" y="322263"/>
                    <a:pt x="79065" y="322263"/>
                    <a:pt x="114610" y="322263"/>
                  </a:cubicBezTo>
                  <a:cubicBezTo>
                    <a:pt x="119875" y="322263"/>
                    <a:pt x="123825" y="318136"/>
                    <a:pt x="123825" y="312632"/>
                  </a:cubicBezTo>
                  <a:cubicBezTo>
                    <a:pt x="123825" y="305753"/>
                    <a:pt x="119875" y="301625"/>
                    <a:pt x="114610" y="301625"/>
                  </a:cubicBezTo>
                  <a:cubicBezTo>
                    <a:pt x="114610" y="301625"/>
                    <a:pt x="114610" y="301625"/>
                    <a:pt x="79065" y="301625"/>
                  </a:cubicBezTo>
                  <a:close/>
                  <a:moveTo>
                    <a:pt x="166687" y="152400"/>
                  </a:moveTo>
                  <a:lnTo>
                    <a:pt x="166687" y="166688"/>
                  </a:lnTo>
                  <a:lnTo>
                    <a:pt x="171450" y="166688"/>
                  </a:lnTo>
                  <a:lnTo>
                    <a:pt x="171450" y="193676"/>
                  </a:lnTo>
                  <a:lnTo>
                    <a:pt x="166687" y="193676"/>
                  </a:lnTo>
                  <a:lnTo>
                    <a:pt x="166687" y="207963"/>
                  </a:lnTo>
                  <a:lnTo>
                    <a:pt x="193675" y="207963"/>
                  </a:lnTo>
                  <a:lnTo>
                    <a:pt x="193675" y="193676"/>
                  </a:lnTo>
                  <a:lnTo>
                    <a:pt x="190500" y="193676"/>
                  </a:lnTo>
                  <a:lnTo>
                    <a:pt x="190500" y="152400"/>
                  </a:lnTo>
                  <a:close/>
                  <a:moveTo>
                    <a:pt x="179388" y="125413"/>
                  </a:moveTo>
                  <a:cubicBezTo>
                    <a:pt x="173250" y="125413"/>
                    <a:pt x="168275" y="130033"/>
                    <a:pt x="168275" y="135732"/>
                  </a:cubicBezTo>
                  <a:cubicBezTo>
                    <a:pt x="168275" y="141431"/>
                    <a:pt x="173250" y="146051"/>
                    <a:pt x="179388" y="146051"/>
                  </a:cubicBezTo>
                  <a:cubicBezTo>
                    <a:pt x="185526" y="146051"/>
                    <a:pt x="190501" y="141431"/>
                    <a:pt x="190501" y="135732"/>
                  </a:cubicBezTo>
                  <a:cubicBezTo>
                    <a:pt x="190501" y="130033"/>
                    <a:pt x="185526" y="125413"/>
                    <a:pt x="179388" y="125413"/>
                  </a:cubicBezTo>
                  <a:close/>
                  <a:moveTo>
                    <a:pt x="180975" y="88900"/>
                  </a:moveTo>
                  <a:cubicBezTo>
                    <a:pt x="230808" y="88900"/>
                    <a:pt x="271462" y="124384"/>
                    <a:pt x="271462" y="169069"/>
                  </a:cubicBezTo>
                  <a:cubicBezTo>
                    <a:pt x="271462" y="212439"/>
                    <a:pt x="230808" y="249238"/>
                    <a:pt x="180975" y="249238"/>
                  </a:cubicBezTo>
                  <a:cubicBezTo>
                    <a:pt x="162614" y="249238"/>
                    <a:pt x="145566" y="243981"/>
                    <a:pt x="131141" y="236096"/>
                  </a:cubicBezTo>
                  <a:cubicBezTo>
                    <a:pt x="119338" y="243981"/>
                    <a:pt x="104912" y="242667"/>
                    <a:pt x="97044" y="242667"/>
                  </a:cubicBezTo>
                  <a:cubicBezTo>
                    <a:pt x="94421" y="241353"/>
                    <a:pt x="94421" y="238724"/>
                    <a:pt x="95732" y="237410"/>
                  </a:cubicBezTo>
                  <a:cubicBezTo>
                    <a:pt x="103601" y="232153"/>
                    <a:pt x="107535" y="225582"/>
                    <a:pt x="110158" y="219011"/>
                  </a:cubicBezTo>
                  <a:cubicBezTo>
                    <a:pt x="97044" y="205868"/>
                    <a:pt x="90487" y="187469"/>
                    <a:pt x="90487" y="169069"/>
                  </a:cubicBezTo>
                  <a:cubicBezTo>
                    <a:pt x="90487" y="124384"/>
                    <a:pt x="131141" y="88900"/>
                    <a:pt x="180975" y="88900"/>
                  </a:cubicBezTo>
                  <a:close/>
                  <a:moveTo>
                    <a:pt x="37042" y="0"/>
                  </a:moveTo>
                  <a:cubicBezTo>
                    <a:pt x="37042" y="0"/>
                    <a:pt x="37042" y="0"/>
                    <a:pt x="162719" y="0"/>
                  </a:cubicBezTo>
                  <a:cubicBezTo>
                    <a:pt x="182563" y="0"/>
                    <a:pt x="198438" y="17171"/>
                    <a:pt x="198438" y="38304"/>
                  </a:cubicBezTo>
                  <a:cubicBezTo>
                    <a:pt x="198438" y="38304"/>
                    <a:pt x="198438" y="38304"/>
                    <a:pt x="198438" y="67363"/>
                  </a:cubicBezTo>
                  <a:cubicBezTo>
                    <a:pt x="193147" y="67363"/>
                    <a:pt x="186532" y="66042"/>
                    <a:pt x="181240" y="66042"/>
                  </a:cubicBezTo>
                  <a:cubicBezTo>
                    <a:pt x="175949" y="66042"/>
                    <a:pt x="170657" y="67363"/>
                    <a:pt x="165365" y="67363"/>
                  </a:cubicBezTo>
                  <a:cubicBezTo>
                    <a:pt x="165365" y="67363"/>
                    <a:pt x="165365" y="67363"/>
                    <a:pt x="165365" y="51513"/>
                  </a:cubicBezTo>
                  <a:cubicBezTo>
                    <a:pt x="165365" y="51513"/>
                    <a:pt x="165365" y="51513"/>
                    <a:pt x="34396" y="51513"/>
                  </a:cubicBezTo>
                  <a:cubicBezTo>
                    <a:pt x="34396" y="51513"/>
                    <a:pt x="33073" y="51513"/>
                    <a:pt x="33073" y="51513"/>
                  </a:cubicBezTo>
                  <a:cubicBezTo>
                    <a:pt x="33073" y="51513"/>
                    <a:pt x="33073" y="51513"/>
                    <a:pt x="33073" y="286625"/>
                  </a:cubicBezTo>
                  <a:cubicBezTo>
                    <a:pt x="33073" y="286625"/>
                    <a:pt x="34396" y="286625"/>
                    <a:pt x="34396" y="286625"/>
                  </a:cubicBezTo>
                  <a:cubicBezTo>
                    <a:pt x="34396" y="286625"/>
                    <a:pt x="34396" y="286625"/>
                    <a:pt x="165365" y="286625"/>
                  </a:cubicBezTo>
                  <a:cubicBezTo>
                    <a:pt x="165365" y="286625"/>
                    <a:pt x="165365" y="286625"/>
                    <a:pt x="165365" y="270775"/>
                  </a:cubicBezTo>
                  <a:cubicBezTo>
                    <a:pt x="170657" y="270775"/>
                    <a:pt x="175949" y="272096"/>
                    <a:pt x="181240" y="272096"/>
                  </a:cubicBezTo>
                  <a:cubicBezTo>
                    <a:pt x="186532" y="272096"/>
                    <a:pt x="193147" y="270775"/>
                    <a:pt x="198438" y="270775"/>
                  </a:cubicBezTo>
                  <a:cubicBezTo>
                    <a:pt x="198438" y="270775"/>
                    <a:pt x="198438" y="270775"/>
                    <a:pt x="198438" y="299834"/>
                  </a:cubicBezTo>
                  <a:cubicBezTo>
                    <a:pt x="198438" y="320967"/>
                    <a:pt x="182563" y="338138"/>
                    <a:pt x="162719" y="338138"/>
                  </a:cubicBezTo>
                  <a:cubicBezTo>
                    <a:pt x="162719" y="338138"/>
                    <a:pt x="162719" y="338138"/>
                    <a:pt x="37042" y="338138"/>
                  </a:cubicBezTo>
                  <a:cubicBezTo>
                    <a:pt x="17198" y="338138"/>
                    <a:pt x="0" y="320967"/>
                    <a:pt x="0" y="299834"/>
                  </a:cubicBezTo>
                  <a:cubicBezTo>
                    <a:pt x="0" y="299834"/>
                    <a:pt x="0" y="299834"/>
                    <a:pt x="0" y="38304"/>
                  </a:cubicBezTo>
                  <a:cubicBezTo>
                    <a:pt x="0" y="17171"/>
                    <a:pt x="17198" y="0"/>
                    <a:pt x="37042" y="0"/>
                  </a:cubicBezTo>
                  <a:close/>
                </a:path>
              </a:pathLst>
            </a:custGeom>
            <a:solidFill>
              <a:schemeClr val="bg1"/>
            </a:solidFill>
            <a:ln>
              <a:noFill/>
            </a:ln>
          </p:spPr>
          <p:txBody>
            <a:bodyPr anchor="ctr"/>
            <a:lstStyle/>
            <a:p>
              <a:pPr algn="ctr"/>
              <a:endParaRPr/>
            </a:p>
          </p:txBody>
        </p:sp>
      </p:grpSp>
      <p:sp>
        <p:nvSpPr>
          <p:cNvPr id="17" name="文本框 16"/>
          <p:cNvSpPr txBox="1"/>
          <p:nvPr/>
        </p:nvSpPr>
        <p:spPr>
          <a:xfrm>
            <a:off x="1083348" y="1036565"/>
            <a:ext cx="9524731" cy="2168525"/>
          </a:xfrm>
          <a:prstGeom prst="rect">
            <a:avLst/>
          </a:prstGeom>
          <a:noFill/>
        </p:spPr>
        <p:txBody>
          <a:bodyPr wrap="square" rtlCol="0">
            <a:spAutoFit/>
          </a:bodyPr>
          <a:lstStyle/>
          <a:p>
            <a:pPr algn="just">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T</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he Naive Bayes Classifier is based on a simple concept from probability theory called the Bayes Theorem.  The ‘naive’ in the name of this algorithm is used based on the assumption that this algorithm considers while predicting the label of the features. The assumption here is that all the features are independent of each other, though this might not be true in a real-world scenario. </a:t>
            </a:r>
          </a:p>
        </p:txBody>
      </p:sp>
      <p:sp>
        <p:nvSpPr>
          <p:cNvPr id="19" name="文本框 18"/>
          <p:cNvSpPr txBox="1"/>
          <p:nvPr>
            <p:custDataLst>
              <p:tags r:id="rId2"/>
            </p:custDataLst>
          </p:nvPr>
        </p:nvSpPr>
        <p:spPr>
          <a:xfrm>
            <a:off x="412750" y="3867785"/>
            <a:ext cx="3719195" cy="2584450"/>
          </a:xfrm>
          <a:prstGeom prst="rect">
            <a:avLst/>
          </a:prstGeom>
          <a:noFill/>
        </p:spPr>
        <p:txBody>
          <a:bodyPr wrap="square" rtlCol="0">
            <a:spAutoFit/>
          </a:bodyPr>
          <a:lstStyle/>
          <a:p>
            <a:pPr algn="l">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This is the probability of a specific class to happen, this algorithm calculates the prior probability by dividing the occurrence of the class ‘y’ by the total number of instances.</a:t>
            </a:r>
          </a:p>
        </p:txBody>
      </p:sp>
      <p:sp>
        <p:nvSpPr>
          <p:cNvPr id="20" name="矩形 19"/>
          <p:cNvSpPr/>
          <p:nvPr>
            <p:custDataLst>
              <p:tags r:id="rId3"/>
            </p:custDataLst>
          </p:nvPr>
        </p:nvSpPr>
        <p:spPr>
          <a:xfrm>
            <a:off x="563880" y="3422015"/>
            <a:ext cx="3568065" cy="398780"/>
          </a:xfrm>
          <a:prstGeom prst="rect">
            <a:avLst/>
          </a:prstGeom>
        </p:spPr>
        <p:txBody>
          <a:bodyPr wrap="squar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zh-CN" altLang="en-US" sz="20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Prior Probability (P(y)):</a:t>
            </a:r>
          </a:p>
        </p:txBody>
      </p:sp>
      <p:sp>
        <p:nvSpPr>
          <p:cNvPr id="21" name="文本框 20"/>
          <p:cNvSpPr txBox="1"/>
          <p:nvPr>
            <p:custDataLst>
              <p:tags r:id="rId4"/>
            </p:custDataLst>
          </p:nvPr>
        </p:nvSpPr>
        <p:spPr>
          <a:xfrm>
            <a:off x="7463790" y="3943985"/>
            <a:ext cx="4044315" cy="2168525"/>
          </a:xfrm>
          <a:prstGeom prst="rect">
            <a:avLst/>
          </a:prstGeom>
          <a:noFill/>
        </p:spPr>
        <p:txBody>
          <a:bodyPr wrap="square" rtlCol="0">
            <a:spAutoFit/>
          </a:bodyPr>
          <a:lstStyle/>
          <a:p>
            <a:pPr>
              <a:lnSpc>
                <a:spcPct val="150000"/>
              </a:lnSpc>
            </a:pP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This states the presence of each feature </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X</a:t>
            </a:r>
            <a:r>
              <a:rPr lang="en-US" altLang="zh-CN" kern="100" baseline="-25000" dirty="0">
                <a:solidFill>
                  <a:schemeClr val="tx1">
                    <a:lumMod val="95000"/>
                    <a:lumOff val="5000"/>
                  </a:schemeClr>
                </a:solidFill>
                <a:latin typeface="微软雅黑" panose="020B0503020204020204" pitchFamily="34" charset="-122"/>
                <a:ea typeface="微软雅黑" panose="020B0503020204020204" pitchFamily="34" charset="-122"/>
              </a:rPr>
              <a:t>i</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 given that the class occurring is the class y. This probability is considered for each class and each feature.</a:t>
            </a:r>
          </a:p>
        </p:txBody>
      </p:sp>
      <p:sp>
        <p:nvSpPr>
          <p:cNvPr id="22" name="矩形 21"/>
          <p:cNvSpPr/>
          <p:nvPr>
            <p:custDataLst>
              <p:tags r:id="rId5"/>
            </p:custDataLst>
          </p:nvPr>
        </p:nvSpPr>
        <p:spPr>
          <a:xfrm>
            <a:off x="7031355" y="3375025"/>
            <a:ext cx="6562090" cy="398780"/>
          </a:xfrm>
          <a:prstGeom prst="rect">
            <a:avLst/>
          </a:prstGeom>
        </p:spPr>
        <p:txBody>
          <a:bodyPr wrap="square">
            <a:spAutoFit/>
          </a:bodyPr>
          <a:lstStyle/>
          <a:p>
            <a:pPr marL="0" marR="0" lvl="0" indent="0" defTabSz="914400" rtl="0" eaLnBrk="1" fontAlgn="auto" latinLnBrk="0" hangingPunct="1">
              <a:lnSpc>
                <a:spcPct val="100000"/>
              </a:lnSpc>
              <a:spcBef>
                <a:spcPct val="20000"/>
              </a:spcBef>
              <a:spcAft>
                <a:spcPts val="0"/>
              </a:spcAft>
              <a:buClrTx/>
              <a:buSzTx/>
              <a:buFontTx/>
              <a:buNone/>
              <a:defRPr/>
            </a:pPr>
            <a:r>
              <a:rPr kumimoji="0" lang="zh-CN" altLang="en-US" sz="20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Class Conditional Probability(P( </a:t>
            </a:r>
            <a:r>
              <a:rPr kumimoji="0" lang="en-US" altLang="zh-CN" sz="20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X</a:t>
            </a:r>
            <a:r>
              <a:rPr kumimoji="0" lang="zh-CN" altLang="en-US" sz="2000" b="1" i="0" u="none" strike="noStrike" kern="0" cap="none" spc="0" normalizeH="0" baseline="-2500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i</a:t>
            </a:r>
            <a:r>
              <a:rPr kumimoji="0" lang="zh-CN" altLang="en-US" sz="2000" b="1" i="0" u="none" strike="noStrike" kern="0" cap="none" spc="0" normalizeH="0" baseline="0" noProof="0" dirty="0">
                <a:ln>
                  <a:noFill/>
                </a:ln>
                <a:solidFill>
                  <a:schemeClr val="tx1">
                    <a:lumMod val="95000"/>
                    <a:lumOff val="5000"/>
                  </a:schemeClr>
                </a:solidFill>
                <a:effectLst/>
                <a:uLnTx/>
                <a:uFillTx/>
                <a:latin typeface="微软雅黑" panose="020B0503020204020204" pitchFamily="34" charset="-122"/>
                <a:ea typeface="微软雅黑" panose="020B0503020204020204" pitchFamily="34" charset="-122"/>
                <a:cs typeface="+mn-cs"/>
              </a:rPr>
              <a:t>|y)):</a:t>
            </a:r>
          </a:p>
        </p:txBody>
      </p:sp>
      <p:sp>
        <p:nvSpPr>
          <p:cNvPr id="23" name="矩形 22"/>
          <p:cNvSpPr/>
          <p:nvPr/>
        </p:nvSpPr>
        <p:spPr>
          <a:xfrm>
            <a:off x="1152000" y="288000"/>
            <a:ext cx="5307330" cy="130937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sz="3600" b="1" kern="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sym typeface="+mn-ea"/>
              </a:rPr>
              <a:t>Naive Bayes Classifier:</a:t>
            </a: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p:cNvGrpSpPr/>
          <p:nvPr>
            <p:custDataLst>
              <p:tags r:id="rId1"/>
            </p:custDataLst>
          </p:nvPr>
        </p:nvGrpSpPr>
        <p:grpSpPr>
          <a:xfrm>
            <a:off x="4542155" y="1196340"/>
            <a:ext cx="3106420" cy="5179060"/>
            <a:chOff x="4539205" y="1967696"/>
            <a:chExt cx="3113589" cy="4654798"/>
          </a:xfrm>
        </p:grpSpPr>
        <p:sp>
          <p:nvSpPr>
            <p:cNvPr id="22" name="矩形: 圆角 21"/>
            <p:cNvSpPr/>
            <p:nvPr>
              <p:custDataLst>
                <p:tags r:id="rId27"/>
              </p:custDataLst>
            </p:nvPr>
          </p:nvSpPr>
          <p:spPr>
            <a:xfrm>
              <a:off x="4539205" y="2459620"/>
              <a:ext cx="3113589" cy="4162874"/>
            </a:xfrm>
            <a:prstGeom prst="roundRect">
              <a:avLst>
                <a:gd name="adj" fmla="val 4399"/>
              </a:avLst>
            </a:prstGeom>
            <a:noFill/>
            <a:ln w="25400">
              <a:solidFill>
                <a:srgbClr val="039A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椭圆 22"/>
            <p:cNvSpPr/>
            <p:nvPr>
              <p:custDataLst>
                <p:tags r:id="rId28"/>
              </p:custDataLst>
            </p:nvPr>
          </p:nvSpPr>
          <p:spPr>
            <a:xfrm>
              <a:off x="5604076" y="1967696"/>
              <a:ext cx="983848" cy="983848"/>
            </a:xfrm>
            <a:prstGeom prst="ellipse">
              <a:avLst/>
            </a:prstGeom>
            <a:solidFill>
              <a:srgbClr val="039ACF"/>
            </a:solid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 name="组合 12"/>
          <p:cNvGrpSpPr/>
          <p:nvPr>
            <p:custDataLst>
              <p:tags r:id="rId2"/>
            </p:custDataLst>
          </p:nvPr>
        </p:nvGrpSpPr>
        <p:grpSpPr>
          <a:xfrm>
            <a:off x="976630" y="1196340"/>
            <a:ext cx="3106420" cy="5179060"/>
            <a:chOff x="4539205" y="1967696"/>
            <a:chExt cx="3113589" cy="4654799"/>
          </a:xfrm>
        </p:grpSpPr>
        <p:sp>
          <p:nvSpPr>
            <p:cNvPr id="15" name="矩形: 圆角 14"/>
            <p:cNvSpPr/>
            <p:nvPr>
              <p:custDataLst>
                <p:tags r:id="rId25"/>
              </p:custDataLst>
            </p:nvPr>
          </p:nvSpPr>
          <p:spPr>
            <a:xfrm>
              <a:off x="4539205" y="2459620"/>
              <a:ext cx="3113589" cy="4162875"/>
            </a:xfrm>
            <a:prstGeom prst="roundRect">
              <a:avLst>
                <a:gd name="adj" fmla="val 4399"/>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椭圆 15"/>
            <p:cNvSpPr/>
            <p:nvPr>
              <p:custDataLst>
                <p:tags r:id="rId26"/>
              </p:custDataLst>
            </p:nvPr>
          </p:nvSpPr>
          <p:spPr>
            <a:xfrm>
              <a:off x="5604076" y="1967696"/>
              <a:ext cx="983848" cy="983848"/>
            </a:xfrm>
            <a:prstGeom prst="ellipse">
              <a:avLst/>
            </a:prstGeom>
            <a:solidFill>
              <a:srgbClr val="00539E"/>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6" name="组合 5"/>
          <p:cNvGrpSpPr/>
          <p:nvPr>
            <p:custDataLst>
              <p:tags r:id="rId3"/>
            </p:custDataLst>
          </p:nvPr>
        </p:nvGrpSpPr>
        <p:grpSpPr>
          <a:xfrm>
            <a:off x="8107680" y="1196340"/>
            <a:ext cx="3106420" cy="5179060"/>
            <a:chOff x="4539205" y="1967696"/>
            <a:chExt cx="3113589" cy="4654796"/>
          </a:xfrm>
        </p:grpSpPr>
        <p:sp>
          <p:nvSpPr>
            <p:cNvPr id="8" name="矩形: 圆角 7"/>
            <p:cNvSpPr/>
            <p:nvPr>
              <p:custDataLst>
                <p:tags r:id="rId22"/>
              </p:custDataLst>
            </p:nvPr>
          </p:nvSpPr>
          <p:spPr>
            <a:xfrm>
              <a:off x="4539205" y="2459619"/>
              <a:ext cx="3113589" cy="4162873"/>
            </a:xfrm>
            <a:prstGeom prst="roundRect">
              <a:avLst>
                <a:gd name="adj" fmla="val 4399"/>
              </a:avLst>
            </a:prstGeom>
            <a:noFill/>
            <a:ln w="25400">
              <a:solidFill>
                <a:srgbClr val="89DFFD"/>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p>
          </p:txBody>
        </p:sp>
        <p:sp>
          <p:nvSpPr>
            <p:cNvPr id="9" name="椭圆 8"/>
            <p:cNvSpPr/>
            <p:nvPr>
              <p:custDataLst>
                <p:tags r:id="rId23"/>
              </p:custDataLst>
            </p:nvPr>
          </p:nvSpPr>
          <p:spPr>
            <a:xfrm>
              <a:off x="5604076" y="1967696"/>
              <a:ext cx="983848" cy="983848"/>
            </a:xfrm>
            <a:prstGeom prst="ellipse">
              <a:avLst/>
            </a:prstGeom>
            <a:solidFill>
              <a:srgbClr val="89DFFD"/>
            </a:solidFill>
            <a:ln w="254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0" name="graphs_386197"/>
            <p:cNvSpPr>
              <a:spLocks noChangeAspect="1"/>
            </p:cNvSpPr>
            <p:nvPr>
              <p:custDataLst>
                <p:tags r:id="rId24"/>
              </p:custDataLst>
            </p:nvPr>
          </p:nvSpPr>
          <p:spPr bwMode="auto">
            <a:xfrm>
              <a:off x="5918335" y="2214359"/>
              <a:ext cx="355326" cy="490519"/>
            </a:xfrm>
            <a:custGeom>
              <a:avLst/>
              <a:gdLst>
                <a:gd name="connsiteX0" fmla="*/ 216981 w 433624"/>
                <a:gd name="connsiteY0" fmla="*/ 357580 h 598607"/>
                <a:gd name="connsiteX1" fmla="*/ 188967 w 433624"/>
                <a:gd name="connsiteY1" fmla="*/ 414341 h 598607"/>
                <a:gd name="connsiteX2" fmla="*/ 126349 w 433624"/>
                <a:gd name="connsiteY2" fmla="*/ 423389 h 598607"/>
                <a:gd name="connsiteX3" fmla="*/ 171665 w 433624"/>
                <a:gd name="connsiteY3" fmla="*/ 467537 h 598607"/>
                <a:gd name="connsiteX4" fmla="*/ 160954 w 433624"/>
                <a:gd name="connsiteY4" fmla="*/ 529781 h 598607"/>
                <a:gd name="connsiteX5" fmla="*/ 216981 w 433624"/>
                <a:gd name="connsiteY5" fmla="*/ 500441 h 598607"/>
                <a:gd name="connsiteX6" fmla="*/ 272733 w 433624"/>
                <a:gd name="connsiteY6" fmla="*/ 529781 h 598607"/>
                <a:gd name="connsiteX7" fmla="*/ 262022 w 433624"/>
                <a:gd name="connsiteY7" fmla="*/ 467537 h 598607"/>
                <a:gd name="connsiteX8" fmla="*/ 307338 w 433624"/>
                <a:gd name="connsiteY8" fmla="*/ 423389 h 598607"/>
                <a:gd name="connsiteX9" fmla="*/ 244720 w 433624"/>
                <a:gd name="connsiteY9" fmla="*/ 414341 h 598607"/>
                <a:gd name="connsiteX10" fmla="*/ 216706 w 433624"/>
                <a:gd name="connsiteY10" fmla="*/ 288754 h 598607"/>
                <a:gd name="connsiteX11" fmla="*/ 371879 w 433624"/>
                <a:gd name="connsiteY11" fmla="*/ 443681 h 598607"/>
                <a:gd name="connsiteX12" fmla="*/ 216706 w 433624"/>
                <a:gd name="connsiteY12" fmla="*/ 598607 h 598607"/>
                <a:gd name="connsiteX13" fmla="*/ 61533 w 433624"/>
                <a:gd name="connsiteY13" fmla="*/ 443681 h 598607"/>
                <a:gd name="connsiteX14" fmla="*/ 216706 w 433624"/>
                <a:gd name="connsiteY14" fmla="*/ 288754 h 598607"/>
                <a:gd name="connsiteX15" fmla="*/ 0 w 433624"/>
                <a:gd name="connsiteY15" fmla="*/ 0 h 598607"/>
                <a:gd name="connsiteX16" fmla="*/ 142527 w 433624"/>
                <a:gd name="connsiteY16" fmla="*/ 0 h 598607"/>
                <a:gd name="connsiteX17" fmla="*/ 216675 w 433624"/>
                <a:gd name="connsiteY17" fmla="*/ 98719 h 598607"/>
                <a:gd name="connsiteX18" fmla="*/ 291097 w 433624"/>
                <a:gd name="connsiteY18" fmla="*/ 0 h 598607"/>
                <a:gd name="connsiteX19" fmla="*/ 433624 w 433624"/>
                <a:gd name="connsiteY19" fmla="*/ 0 h 598607"/>
                <a:gd name="connsiteX20" fmla="*/ 216675 w 433624"/>
                <a:gd name="connsiteY20" fmla="*/ 288754 h 598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3624" h="598607">
                  <a:moveTo>
                    <a:pt x="216981" y="357580"/>
                  </a:moveTo>
                  <a:lnTo>
                    <a:pt x="188967" y="414341"/>
                  </a:lnTo>
                  <a:lnTo>
                    <a:pt x="126349" y="423389"/>
                  </a:lnTo>
                  <a:lnTo>
                    <a:pt x="171665" y="467537"/>
                  </a:lnTo>
                  <a:lnTo>
                    <a:pt x="160954" y="529781"/>
                  </a:lnTo>
                  <a:lnTo>
                    <a:pt x="216981" y="500441"/>
                  </a:lnTo>
                  <a:lnTo>
                    <a:pt x="272733" y="529781"/>
                  </a:lnTo>
                  <a:lnTo>
                    <a:pt x="262022" y="467537"/>
                  </a:lnTo>
                  <a:lnTo>
                    <a:pt x="307338" y="423389"/>
                  </a:lnTo>
                  <a:lnTo>
                    <a:pt x="244720" y="414341"/>
                  </a:lnTo>
                  <a:close/>
                  <a:moveTo>
                    <a:pt x="216706" y="288754"/>
                  </a:moveTo>
                  <a:cubicBezTo>
                    <a:pt x="302669" y="288754"/>
                    <a:pt x="371879" y="358128"/>
                    <a:pt x="371879" y="443681"/>
                  </a:cubicBezTo>
                  <a:cubicBezTo>
                    <a:pt x="371879" y="529233"/>
                    <a:pt x="302394" y="598607"/>
                    <a:pt x="216706" y="598607"/>
                  </a:cubicBezTo>
                  <a:cubicBezTo>
                    <a:pt x="131018" y="598607"/>
                    <a:pt x="61533" y="529233"/>
                    <a:pt x="61533" y="443681"/>
                  </a:cubicBezTo>
                  <a:cubicBezTo>
                    <a:pt x="61533" y="358128"/>
                    <a:pt x="131018" y="288754"/>
                    <a:pt x="216706" y="288754"/>
                  </a:cubicBezTo>
                  <a:close/>
                  <a:moveTo>
                    <a:pt x="0" y="0"/>
                  </a:moveTo>
                  <a:lnTo>
                    <a:pt x="142527" y="0"/>
                  </a:lnTo>
                  <a:lnTo>
                    <a:pt x="216675" y="98719"/>
                  </a:lnTo>
                  <a:lnTo>
                    <a:pt x="291097" y="0"/>
                  </a:lnTo>
                  <a:lnTo>
                    <a:pt x="433624" y="0"/>
                  </a:lnTo>
                  <a:lnTo>
                    <a:pt x="216675" y="288754"/>
                  </a:lnTo>
                  <a:close/>
                </a:path>
              </a:pathLst>
            </a:custGeom>
            <a:solidFill>
              <a:schemeClr val="bg1"/>
            </a:solidFill>
            <a:ln>
              <a:noFill/>
            </a:ln>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p>
          </p:txBody>
        </p:sp>
      </p:grpSp>
      <p:sp>
        <p:nvSpPr>
          <p:cNvPr id="49" name="graphs_386197"/>
          <p:cNvSpPr>
            <a:spLocks noChangeAspect="1"/>
          </p:cNvSpPr>
          <p:nvPr>
            <p:custDataLst>
              <p:tags r:id="rId4"/>
            </p:custDataLst>
          </p:nvPr>
        </p:nvSpPr>
        <p:spPr bwMode="auto">
          <a:xfrm>
            <a:off x="2212340" y="1470660"/>
            <a:ext cx="509905" cy="592455"/>
          </a:xfrm>
          <a:custGeom>
            <a:avLst/>
            <a:gdLst>
              <a:gd name="connsiteX0" fmla="*/ 217930 w 554715"/>
              <a:gd name="connsiteY0" fmla="*/ 316557 h 606722"/>
              <a:gd name="connsiteX1" fmla="*/ 336784 w 554715"/>
              <a:gd name="connsiteY1" fmla="*/ 316557 h 606722"/>
              <a:gd name="connsiteX2" fmla="*/ 356638 w 554715"/>
              <a:gd name="connsiteY2" fmla="*/ 336287 h 606722"/>
              <a:gd name="connsiteX3" fmla="*/ 356638 w 554715"/>
              <a:gd name="connsiteY3" fmla="*/ 586904 h 606722"/>
              <a:gd name="connsiteX4" fmla="*/ 336784 w 554715"/>
              <a:gd name="connsiteY4" fmla="*/ 606722 h 606722"/>
              <a:gd name="connsiteX5" fmla="*/ 217930 w 554715"/>
              <a:gd name="connsiteY5" fmla="*/ 606722 h 606722"/>
              <a:gd name="connsiteX6" fmla="*/ 198077 w 554715"/>
              <a:gd name="connsiteY6" fmla="*/ 586904 h 606722"/>
              <a:gd name="connsiteX7" fmla="*/ 198077 w 554715"/>
              <a:gd name="connsiteY7" fmla="*/ 336287 h 606722"/>
              <a:gd name="connsiteX8" fmla="*/ 217930 w 554715"/>
              <a:gd name="connsiteY8" fmla="*/ 316557 h 606722"/>
              <a:gd name="connsiteX9" fmla="*/ 416070 w 554715"/>
              <a:gd name="connsiteY9" fmla="*/ 158278 h 606722"/>
              <a:gd name="connsiteX10" fmla="*/ 534871 w 554715"/>
              <a:gd name="connsiteY10" fmla="*/ 158278 h 606722"/>
              <a:gd name="connsiteX11" fmla="*/ 554715 w 554715"/>
              <a:gd name="connsiteY11" fmla="*/ 178008 h 606722"/>
              <a:gd name="connsiteX12" fmla="*/ 554715 w 554715"/>
              <a:gd name="connsiteY12" fmla="*/ 586904 h 606722"/>
              <a:gd name="connsiteX13" fmla="*/ 534871 w 554715"/>
              <a:gd name="connsiteY13" fmla="*/ 606722 h 606722"/>
              <a:gd name="connsiteX14" fmla="*/ 416070 w 554715"/>
              <a:gd name="connsiteY14" fmla="*/ 606722 h 606722"/>
              <a:gd name="connsiteX15" fmla="*/ 396225 w 554715"/>
              <a:gd name="connsiteY15" fmla="*/ 586904 h 606722"/>
              <a:gd name="connsiteX16" fmla="*/ 396225 w 554715"/>
              <a:gd name="connsiteY16" fmla="*/ 178008 h 606722"/>
              <a:gd name="connsiteX17" fmla="*/ 416070 w 554715"/>
              <a:gd name="connsiteY17" fmla="*/ 158278 h 606722"/>
              <a:gd name="connsiteX18" fmla="*/ 19755 w 554715"/>
              <a:gd name="connsiteY18" fmla="*/ 0 h 606722"/>
              <a:gd name="connsiteX19" fmla="*/ 138645 w 554715"/>
              <a:gd name="connsiteY19" fmla="*/ 0 h 606722"/>
              <a:gd name="connsiteX20" fmla="*/ 158490 w 554715"/>
              <a:gd name="connsiteY20" fmla="*/ 19818 h 606722"/>
              <a:gd name="connsiteX21" fmla="*/ 158490 w 554715"/>
              <a:gd name="connsiteY21" fmla="*/ 586904 h 606722"/>
              <a:gd name="connsiteX22" fmla="*/ 138645 w 554715"/>
              <a:gd name="connsiteY22" fmla="*/ 606722 h 606722"/>
              <a:gd name="connsiteX23" fmla="*/ 19755 w 554715"/>
              <a:gd name="connsiteY23" fmla="*/ 606722 h 606722"/>
              <a:gd name="connsiteX24" fmla="*/ 0 w 554715"/>
              <a:gd name="connsiteY24" fmla="*/ 586904 h 606722"/>
              <a:gd name="connsiteX25" fmla="*/ 0 w 554715"/>
              <a:gd name="connsiteY25" fmla="*/ 19818 h 606722"/>
              <a:gd name="connsiteX26" fmla="*/ 19755 w 554715"/>
              <a:gd name="connsiteY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54715" h="606722">
                <a:moveTo>
                  <a:pt x="217930" y="316557"/>
                </a:moveTo>
                <a:lnTo>
                  <a:pt x="336784" y="316557"/>
                </a:lnTo>
                <a:cubicBezTo>
                  <a:pt x="347735" y="316557"/>
                  <a:pt x="356638" y="325356"/>
                  <a:pt x="356638" y="336287"/>
                </a:cubicBezTo>
                <a:lnTo>
                  <a:pt x="356638" y="586904"/>
                </a:lnTo>
                <a:cubicBezTo>
                  <a:pt x="356638" y="597835"/>
                  <a:pt x="347735" y="606722"/>
                  <a:pt x="336784" y="606722"/>
                </a:cubicBezTo>
                <a:lnTo>
                  <a:pt x="217930" y="606722"/>
                </a:lnTo>
                <a:cubicBezTo>
                  <a:pt x="206980" y="606722"/>
                  <a:pt x="198077" y="597835"/>
                  <a:pt x="198077" y="586904"/>
                </a:cubicBezTo>
                <a:lnTo>
                  <a:pt x="198077" y="336287"/>
                </a:lnTo>
                <a:cubicBezTo>
                  <a:pt x="198077" y="325356"/>
                  <a:pt x="206980" y="316557"/>
                  <a:pt x="217930" y="316557"/>
                </a:cubicBezTo>
                <a:close/>
                <a:moveTo>
                  <a:pt x="416070" y="158278"/>
                </a:moveTo>
                <a:lnTo>
                  <a:pt x="534871" y="158278"/>
                </a:lnTo>
                <a:cubicBezTo>
                  <a:pt x="545816" y="158278"/>
                  <a:pt x="554715" y="167165"/>
                  <a:pt x="554715" y="178008"/>
                </a:cubicBezTo>
                <a:lnTo>
                  <a:pt x="554715" y="586904"/>
                </a:lnTo>
                <a:cubicBezTo>
                  <a:pt x="554715" y="597835"/>
                  <a:pt x="545816" y="606722"/>
                  <a:pt x="534871" y="606722"/>
                </a:cubicBezTo>
                <a:lnTo>
                  <a:pt x="416070" y="606722"/>
                </a:lnTo>
                <a:cubicBezTo>
                  <a:pt x="405124" y="606722"/>
                  <a:pt x="396225" y="597835"/>
                  <a:pt x="396225" y="586904"/>
                </a:cubicBezTo>
                <a:lnTo>
                  <a:pt x="396225" y="178008"/>
                </a:lnTo>
                <a:cubicBezTo>
                  <a:pt x="396225" y="167165"/>
                  <a:pt x="405124" y="158278"/>
                  <a:pt x="416070" y="158278"/>
                </a:cubicBezTo>
                <a:close/>
                <a:moveTo>
                  <a:pt x="19755" y="0"/>
                </a:moveTo>
                <a:lnTo>
                  <a:pt x="138645" y="0"/>
                </a:lnTo>
                <a:cubicBezTo>
                  <a:pt x="149591" y="0"/>
                  <a:pt x="158490" y="8887"/>
                  <a:pt x="158490" y="19818"/>
                </a:cubicBezTo>
                <a:lnTo>
                  <a:pt x="158490" y="586904"/>
                </a:lnTo>
                <a:cubicBezTo>
                  <a:pt x="158490" y="597835"/>
                  <a:pt x="149591" y="606722"/>
                  <a:pt x="138645" y="606722"/>
                </a:cubicBezTo>
                <a:lnTo>
                  <a:pt x="19755" y="606722"/>
                </a:lnTo>
                <a:cubicBezTo>
                  <a:pt x="8899" y="606722"/>
                  <a:pt x="0" y="597835"/>
                  <a:pt x="0" y="586904"/>
                </a:cubicBezTo>
                <a:lnTo>
                  <a:pt x="0" y="19818"/>
                </a:lnTo>
                <a:cubicBezTo>
                  <a:pt x="0" y="8887"/>
                  <a:pt x="8899" y="0"/>
                  <a:pt x="19755" y="0"/>
                </a:cubicBezTo>
                <a:close/>
              </a:path>
            </a:pathLst>
          </a:custGeom>
          <a:solidFill>
            <a:schemeClr val="bg1"/>
          </a:solidFill>
          <a:ln>
            <a:noFill/>
          </a:ln>
        </p:spPr>
      </p:sp>
      <p:grpSp>
        <p:nvGrpSpPr>
          <p:cNvPr id="53" name="组合 52"/>
          <p:cNvGrpSpPr/>
          <p:nvPr>
            <p:custDataLst>
              <p:tags r:id="rId5"/>
            </p:custDataLst>
          </p:nvPr>
        </p:nvGrpSpPr>
        <p:grpSpPr>
          <a:xfrm>
            <a:off x="5799455" y="1440815"/>
            <a:ext cx="531495" cy="603250"/>
            <a:chOff x="8910476" y="1067822"/>
            <a:chExt cx="528037" cy="542543"/>
          </a:xfrm>
        </p:grpSpPr>
        <p:sp>
          <p:nvSpPr>
            <p:cNvPr id="50" name="Freeform 5"/>
            <p:cNvSpPr/>
            <p:nvPr>
              <p:custDataLst>
                <p:tags r:id="rId19"/>
              </p:custDataLst>
            </p:nvPr>
          </p:nvSpPr>
          <p:spPr>
            <a:xfrm>
              <a:off x="9170503" y="1316298"/>
              <a:ext cx="268010" cy="294067"/>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0"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40" h="1140">
                  <a:moveTo>
                    <a:pt x="914" y="483"/>
                  </a:moveTo>
                  <a:lnTo>
                    <a:pt x="914" y="483"/>
                  </a:lnTo>
                  <a:cubicBezTo>
                    <a:pt x="583" y="139"/>
                    <a:pt x="583" y="139"/>
                    <a:pt x="583" y="139"/>
                  </a:cubicBezTo>
                  <a:cubicBezTo>
                    <a:pt x="450" y="6"/>
                    <a:pt x="238" y="0"/>
                    <a:pt x="106" y="126"/>
                  </a:cubicBezTo>
                  <a:cubicBezTo>
                    <a:pt x="6" y="225"/>
                    <a:pt x="6" y="225"/>
                    <a:pt x="6" y="225"/>
                  </a:cubicBezTo>
                  <a:cubicBezTo>
                    <a:pt x="6" y="225"/>
                    <a:pt x="6" y="225"/>
                    <a:pt x="0" y="225"/>
                  </a:cubicBezTo>
                  <a:cubicBezTo>
                    <a:pt x="146" y="377"/>
                    <a:pt x="146" y="377"/>
                    <a:pt x="146" y="377"/>
                  </a:cubicBezTo>
                  <a:cubicBezTo>
                    <a:pt x="146" y="377"/>
                    <a:pt x="146" y="377"/>
                    <a:pt x="152" y="377"/>
                  </a:cubicBezTo>
                  <a:cubicBezTo>
                    <a:pt x="252" y="278"/>
                    <a:pt x="252" y="278"/>
                    <a:pt x="252" y="278"/>
                  </a:cubicBezTo>
                  <a:cubicBezTo>
                    <a:pt x="305" y="232"/>
                    <a:pt x="384" y="232"/>
                    <a:pt x="430" y="285"/>
                  </a:cubicBezTo>
                  <a:cubicBezTo>
                    <a:pt x="761" y="629"/>
                    <a:pt x="761" y="629"/>
                    <a:pt x="761" y="629"/>
                  </a:cubicBezTo>
                  <a:cubicBezTo>
                    <a:pt x="808" y="675"/>
                    <a:pt x="808" y="755"/>
                    <a:pt x="761" y="808"/>
                  </a:cubicBezTo>
                  <a:cubicBezTo>
                    <a:pt x="702" y="861"/>
                    <a:pt x="702" y="861"/>
                    <a:pt x="702" y="861"/>
                  </a:cubicBezTo>
                  <a:cubicBezTo>
                    <a:pt x="655" y="907"/>
                    <a:pt x="569" y="907"/>
                    <a:pt x="523" y="854"/>
                  </a:cubicBezTo>
                  <a:cubicBezTo>
                    <a:pt x="377" y="702"/>
                    <a:pt x="377" y="702"/>
                    <a:pt x="377" y="702"/>
                  </a:cubicBezTo>
                  <a:cubicBezTo>
                    <a:pt x="305" y="741"/>
                    <a:pt x="225" y="761"/>
                    <a:pt x="146" y="761"/>
                  </a:cubicBezTo>
                  <a:cubicBezTo>
                    <a:pt x="371" y="1000"/>
                    <a:pt x="371" y="1000"/>
                    <a:pt x="371" y="1000"/>
                  </a:cubicBezTo>
                  <a:cubicBezTo>
                    <a:pt x="503" y="1132"/>
                    <a:pt x="715" y="1139"/>
                    <a:pt x="847" y="1006"/>
                  </a:cubicBezTo>
                  <a:cubicBezTo>
                    <a:pt x="900" y="953"/>
                    <a:pt x="900" y="953"/>
                    <a:pt x="900" y="953"/>
                  </a:cubicBezTo>
                  <a:cubicBezTo>
                    <a:pt x="1033" y="827"/>
                    <a:pt x="1039" y="616"/>
                    <a:pt x="914" y="483"/>
                  </a:cubicBezTo>
                  <a:close/>
                  <a:moveTo>
                    <a:pt x="914" y="483"/>
                  </a:moveTo>
                  <a:lnTo>
                    <a:pt x="914" y="483"/>
                  </a:lnTo>
                  <a:close/>
                </a:path>
              </a:pathLst>
            </a:custGeom>
            <a:solidFill>
              <a:schemeClr val="bg1"/>
            </a:solidFill>
            <a:ln w="9525">
              <a:noFill/>
            </a:ln>
          </p:spPr>
          <p:txBody>
            <a:bodyPr/>
            <a:lstStyle/>
            <a:p>
              <a:endParaRPr lang="zh-CN" altLang="en-US" sz="900"/>
            </a:p>
          </p:txBody>
        </p:sp>
        <p:sp>
          <p:nvSpPr>
            <p:cNvPr id="51" name="Freeform 6"/>
            <p:cNvSpPr/>
            <p:nvPr>
              <p:custDataLst>
                <p:tags r:id="rId20"/>
              </p:custDataLst>
            </p:nvPr>
          </p:nvSpPr>
          <p:spPr>
            <a:xfrm>
              <a:off x="8910476" y="1067822"/>
              <a:ext cx="290820" cy="27241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127" h="1060">
                  <a:moveTo>
                    <a:pt x="278" y="337"/>
                  </a:moveTo>
                  <a:lnTo>
                    <a:pt x="278" y="337"/>
                  </a:lnTo>
                  <a:cubicBezTo>
                    <a:pt x="338" y="278"/>
                    <a:pt x="338" y="278"/>
                    <a:pt x="338" y="278"/>
                  </a:cubicBezTo>
                  <a:cubicBezTo>
                    <a:pt x="384" y="231"/>
                    <a:pt x="470" y="231"/>
                    <a:pt x="517" y="284"/>
                  </a:cubicBezTo>
                  <a:cubicBezTo>
                    <a:pt x="848" y="629"/>
                    <a:pt x="848" y="629"/>
                    <a:pt x="848" y="629"/>
                  </a:cubicBezTo>
                  <a:cubicBezTo>
                    <a:pt x="894" y="682"/>
                    <a:pt x="894" y="761"/>
                    <a:pt x="848" y="807"/>
                  </a:cubicBezTo>
                  <a:cubicBezTo>
                    <a:pt x="742" y="907"/>
                    <a:pt x="742" y="907"/>
                    <a:pt x="742" y="907"/>
                  </a:cubicBezTo>
                  <a:cubicBezTo>
                    <a:pt x="888" y="1059"/>
                    <a:pt x="888" y="1059"/>
                    <a:pt x="888" y="1059"/>
                  </a:cubicBezTo>
                  <a:cubicBezTo>
                    <a:pt x="888" y="1059"/>
                    <a:pt x="888" y="1059"/>
                    <a:pt x="888" y="1053"/>
                  </a:cubicBezTo>
                  <a:cubicBezTo>
                    <a:pt x="987" y="960"/>
                    <a:pt x="987" y="960"/>
                    <a:pt x="987" y="960"/>
                  </a:cubicBezTo>
                  <a:cubicBezTo>
                    <a:pt x="1119" y="827"/>
                    <a:pt x="1126" y="615"/>
                    <a:pt x="1000" y="483"/>
                  </a:cubicBezTo>
                  <a:cubicBezTo>
                    <a:pt x="669" y="139"/>
                    <a:pt x="669" y="139"/>
                    <a:pt x="669" y="139"/>
                  </a:cubicBezTo>
                  <a:cubicBezTo>
                    <a:pt x="537" y="6"/>
                    <a:pt x="325" y="0"/>
                    <a:pt x="192" y="132"/>
                  </a:cubicBezTo>
                  <a:cubicBezTo>
                    <a:pt x="139" y="185"/>
                    <a:pt x="139" y="185"/>
                    <a:pt x="139" y="185"/>
                  </a:cubicBezTo>
                  <a:cubicBezTo>
                    <a:pt x="7" y="311"/>
                    <a:pt x="0" y="523"/>
                    <a:pt x="126" y="655"/>
                  </a:cubicBezTo>
                  <a:cubicBezTo>
                    <a:pt x="358" y="900"/>
                    <a:pt x="358" y="900"/>
                    <a:pt x="358" y="900"/>
                  </a:cubicBezTo>
                  <a:cubicBezTo>
                    <a:pt x="358" y="814"/>
                    <a:pt x="384" y="735"/>
                    <a:pt x="424" y="668"/>
                  </a:cubicBezTo>
                  <a:cubicBezTo>
                    <a:pt x="278" y="516"/>
                    <a:pt x="278" y="516"/>
                    <a:pt x="278" y="516"/>
                  </a:cubicBezTo>
                  <a:cubicBezTo>
                    <a:pt x="232" y="463"/>
                    <a:pt x="232" y="384"/>
                    <a:pt x="278" y="337"/>
                  </a:cubicBezTo>
                  <a:close/>
                  <a:moveTo>
                    <a:pt x="278" y="337"/>
                  </a:moveTo>
                  <a:lnTo>
                    <a:pt x="278" y="337"/>
                  </a:lnTo>
                  <a:close/>
                </a:path>
              </a:pathLst>
            </a:custGeom>
            <a:solidFill>
              <a:schemeClr val="bg1"/>
            </a:solidFill>
            <a:ln w="9525">
              <a:noFill/>
            </a:ln>
          </p:spPr>
          <p:txBody>
            <a:bodyPr/>
            <a:lstStyle/>
            <a:p>
              <a:endParaRPr lang="zh-CN" altLang="en-US" sz="900"/>
            </a:p>
          </p:txBody>
        </p:sp>
        <p:sp>
          <p:nvSpPr>
            <p:cNvPr id="52" name="Freeform 7"/>
            <p:cNvSpPr/>
            <p:nvPr>
              <p:custDataLst>
                <p:tags r:id="rId21"/>
              </p:custDataLst>
            </p:nvPr>
          </p:nvSpPr>
          <p:spPr>
            <a:xfrm>
              <a:off x="9019961" y="1217136"/>
              <a:ext cx="268010" cy="275831"/>
            </a:xfrm>
            <a:custGeom>
              <a:avLst/>
              <a:gdLst/>
              <a:ahLst/>
              <a:cxnLst>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0"/>
                </a:cxn>
                <a:cxn ang="0">
                  <a:pos x="2147483646" y="2147483646"/>
                </a:cxn>
                <a:cxn ang="0">
                  <a:pos x="2147483646" y="2147483646"/>
                </a:cxn>
                <a:cxn ang="0">
                  <a:pos x="2147483646" y="2147483646"/>
                </a:cxn>
                <a:cxn ang="0">
                  <a:pos x="2147483646" y="2147483646"/>
                </a:cxn>
                <a:cxn ang="0">
                  <a:pos x="2147483646" y="2147483646"/>
                </a:cxn>
                <a:cxn ang="0">
                  <a:pos x="2147483646" y="2147483646"/>
                </a:cxn>
                <a:cxn ang="0">
                  <a:pos x="2147483646" y="2147483646"/>
                </a:cxn>
              </a:cxnLst>
              <a:rect l="0" t="0" r="0" b="0"/>
              <a:pathLst>
                <a:path w="1041" h="1073">
                  <a:moveTo>
                    <a:pt x="1040" y="841"/>
                  </a:moveTo>
                  <a:lnTo>
                    <a:pt x="1040" y="841"/>
                  </a:lnTo>
                  <a:cubicBezTo>
                    <a:pt x="894" y="695"/>
                    <a:pt x="894" y="695"/>
                    <a:pt x="894" y="695"/>
                  </a:cubicBezTo>
                  <a:cubicBezTo>
                    <a:pt x="788" y="794"/>
                    <a:pt x="788" y="794"/>
                    <a:pt x="788" y="794"/>
                  </a:cubicBezTo>
                  <a:cubicBezTo>
                    <a:pt x="742" y="841"/>
                    <a:pt x="662" y="841"/>
                    <a:pt x="609" y="788"/>
                  </a:cubicBezTo>
                  <a:cubicBezTo>
                    <a:pt x="278" y="443"/>
                    <a:pt x="278" y="443"/>
                    <a:pt x="278" y="443"/>
                  </a:cubicBezTo>
                  <a:cubicBezTo>
                    <a:pt x="232" y="397"/>
                    <a:pt x="232" y="318"/>
                    <a:pt x="285" y="265"/>
                  </a:cubicBezTo>
                  <a:cubicBezTo>
                    <a:pt x="404" y="152"/>
                    <a:pt x="404" y="152"/>
                    <a:pt x="404" y="152"/>
                  </a:cubicBezTo>
                  <a:cubicBezTo>
                    <a:pt x="258" y="0"/>
                    <a:pt x="258" y="0"/>
                    <a:pt x="258" y="0"/>
                  </a:cubicBezTo>
                  <a:cubicBezTo>
                    <a:pt x="139" y="119"/>
                    <a:pt x="139" y="119"/>
                    <a:pt x="139" y="119"/>
                  </a:cubicBezTo>
                  <a:cubicBezTo>
                    <a:pt x="7" y="245"/>
                    <a:pt x="0" y="457"/>
                    <a:pt x="126" y="589"/>
                  </a:cubicBezTo>
                  <a:cubicBezTo>
                    <a:pt x="464" y="933"/>
                    <a:pt x="464" y="933"/>
                    <a:pt x="464" y="933"/>
                  </a:cubicBezTo>
                  <a:cubicBezTo>
                    <a:pt x="589" y="1066"/>
                    <a:pt x="801" y="1072"/>
                    <a:pt x="934" y="947"/>
                  </a:cubicBezTo>
                  <a:lnTo>
                    <a:pt x="1040" y="841"/>
                  </a:lnTo>
                  <a:close/>
                  <a:moveTo>
                    <a:pt x="1040" y="841"/>
                  </a:moveTo>
                  <a:lnTo>
                    <a:pt x="1040" y="841"/>
                  </a:lnTo>
                  <a:close/>
                </a:path>
              </a:pathLst>
            </a:custGeom>
            <a:solidFill>
              <a:schemeClr val="bg1"/>
            </a:solidFill>
            <a:ln w="9525">
              <a:noFill/>
            </a:ln>
          </p:spPr>
          <p:txBody>
            <a:bodyPr/>
            <a:lstStyle/>
            <a:p>
              <a:endParaRPr lang="zh-CN" altLang="en-US" sz="900"/>
            </a:p>
          </p:txBody>
        </p:sp>
      </p:grpSp>
      <p:grpSp>
        <p:nvGrpSpPr>
          <p:cNvPr id="36" name="组合 35"/>
          <p:cNvGrpSpPr/>
          <p:nvPr>
            <p:custDataLst>
              <p:tags r:id="rId6"/>
            </p:custDataLst>
          </p:nvPr>
        </p:nvGrpSpPr>
        <p:grpSpPr>
          <a:xfrm>
            <a:off x="760734" y="2241337"/>
            <a:ext cx="3583940" cy="3873907"/>
            <a:chOff x="342276" y="3020272"/>
            <a:chExt cx="3562350" cy="3480571"/>
          </a:xfrm>
        </p:grpSpPr>
        <p:sp>
          <p:nvSpPr>
            <p:cNvPr id="30" name="矩形 29"/>
            <p:cNvSpPr/>
            <p:nvPr>
              <p:custDataLst>
                <p:tags r:id="rId16"/>
              </p:custDataLst>
            </p:nvPr>
          </p:nvSpPr>
          <p:spPr>
            <a:xfrm>
              <a:off x="342276" y="3020272"/>
              <a:ext cx="3562350" cy="413631"/>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P(y|x)</a:t>
              </a:r>
            </a:p>
          </p:txBody>
        </p:sp>
        <p:sp>
          <p:nvSpPr>
            <p:cNvPr id="32" name="矩形 31"/>
            <p:cNvSpPr/>
            <p:nvPr>
              <p:custDataLst>
                <p:tags r:id="rId17"/>
              </p:custDataLst>
            </p:nvPr>
          </p:nvSpPr>
          <p:spPr>
            <a:xfrm>
              <a:off x="651548" y="3475354"/>
              <a:ext cx="2859405" cy="3025489"/>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This is the probability that will help the algorithm determine each class probability of occurrence.  Here P(y|x) tells us about the occurrence of class y given the feature x.</a:t>
              </a:r>
            </a:p>
          </p:txBody>
        </p:sp>
        <p:cxnSp>
          <p:nvCxnSpPr>
            <p:cNvPr id="34" name="直接连接符 33"/>
            <p:cNvCxnSpPr/>
            <p:nvPr>
              <p:custDataLst>
                <p:tags r:id="rId18"/>
              </p:custDataLst>
            </p:nvPr>
          </p:nvCxnSpPr>
          <p:spPr>
            <a:xfrm>
              <a:off x="1949432" y="3550229"/>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58" name="组合 57"/>
          <p:cNvGrpSpPr/>
          <p:nvPr>
            <p:custDataLst>
              <p:tags r:id="rId7"/>
            </p:custDataLst>
          </p:nvPr>
        </p:nvGrpSpPr>
        <p:grpSpPr>
          <a:xfrm>
            <a:off x="4629785" y="2260386"/>
            <a:ext cx="2823210" cy="2834452"/>
            <a:chOff x="1058031" y="2790803"/>
            <a:chExt cx="2806282" cy="2547317"/>
          </a:xfrm>
        </p:grpSpPr>
        <p:sp>
          <p:nvSpPr>
            <p:cNvPr id="60" name="矩形 59"/>
            <p:cNvSpPr/>
            <p:nvPr>
              <p:custDataLst>
                <p:tags r:id="rId13"/>
              </p:custDataLst>
            </p:nvPr>
          </p:nvSpPr>
          <p:spPr>
            <a:xfrm>
              <a:off x="1114842" y="2790803"/>
              <a:ext cx="2749471" cy="413738"/>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P(x|y)</a:t>
              </a:r>
            </a:p>
          </p:txBody>
        </p:sp>
        <p:sp>
          <p:nvSpPr>
            <p:cNvPr id="61" name="矩形 60"/>
            <p:cNvSpPr/>
            <p:nvPr>
              <p:custDataLst>
                <p:tags r:id="rId14"/>
              </p:custDataLst>
            </p:nvPr>
          </p:nvSpPr>
          <p:spPr>
            <a:xfrm>
              <a:off x="1058031" y="3390580"/>
              <a:ext cx="2806282" cy="1947540"/>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T</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his is the product of all the conditional</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probabilities of each feature </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Xi</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 given a class y. </a:t>
              </a:r>
            </a:p>
          </p:txBody>
        </p:sp>
        <p:cxnSp>
          <p:nvCxnSpPr>
            <p:cNvPr id="62" name="直接连接符 61"/>
            <p:cNvCxnSpPr/>
            <p:nvPr>
              <p:custDataLst>
                <p:tags r:id="rId15"/>
              </p:custDataLst>
            </p:nvPr>
          </p:nvCxnSpPr>
          <p:spPr>
            <a:xfrm>
              <a:off x="2217402" y="3338048"/>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grpSp>
        <p:nvGrpSpPr>
          <p:cNvPr id="65" name="组合 64"/>
          <p:cNvGrpSpPr/>
          <p:nvPr>
            <p:custDataLst>
              <p:tags r:id="rId8"/>
            </p:custDataLst>
          </p:nvPr>
        </p:nvGrpSpPr>
        <p:grpSpPr>
          <a:xfrm>
            <a:off x="8246110" y="2259751"/>
            <a:ext cx="2874010" cy="3202919"/>
            <a:chOff x="1065016" y="3049672"/>
            <a:chExt cx="2856783" cy="2878081"/>
          </a:xfrm>
        </p:grpSpPr>
        <p:sp>
          <p:nvSpPr>
            <p:cNvPr id="67" name="矩形 66"/>
            <p:cNvSpPr/>
            <p:nvPr>
              <p:custDataLst>
                <p:tags r:id="rId10"/>
              </p:custDataLst>
            </p:nvPr>
          </p:nvSpPr>
          <p:spPr>
            <a:xfrm>
              <a:off x="1172328" y="3049672"/>
              <a:ext cx="2749471" cy="413684"/>
            </a:xfrm>
            <a:prstGeom prst="rect">
              <a:avLst/>
            </a:prstGeom>
          </p:spPr>
          <p:txBody>
            <a:bodyPr wrap="square">
              <a:spAutoFit/>
            </a:bodyPr>
            <a:lstStyle/>
            <a:p>
              <a:pPr marL="0" lvl="2" algn="ctr">
                <a:defRPr/>
              </a:pPr>
              <a:r>
                <a:rPr lang="zh-CN" altLang="en-US" sz="2400" b="1" kern="0" dirty="0">
                  <a:solidFill>
                    <a:schemeClr val="tx1">
                      <a:lumMod val="95000"/>
                      <a:lumOff val="5000"/>
                    </a:schemeClr>
                  </a:solidFill>
                  <a:latin typeface="Arial" panose="020B0604020202020204"/>
                  <a:ea typeface="微软雅黑" panose="020B0503020204020204" pitchFamily="34" charset="-122"/>
                </a:rPr>
                <a:t>P</a:t>
              </a:r>
              <a:r>
                <a:rPr lang="en-US" altLang="zh-CN" sz="2400" b="1" kern="0" dirty="0">
                  <a:solidFill>
                    <a:schemeClr val="tx1">
                      <a:lumMod val="95000"/>
                      <a:lumOff val="5000"/>
                    </a:schemeClr>
                  </a:solidFill>
                  <a:latin typeface="Arial" panose="020B0604020202020204"/>
                  <a:ea typeface="微软雅黑" panose="020B0503020204020204" pitchFamily="34" charset="-122"/>
                </a:rPr>
                <a:t>(</a:t>
              </a:r>
              <a:r>
                <a:rPr lang="zh-CN" altLang="en-US" sz="2400" b="1" kern="0" dirty="0">
                  <a:solidFill>
                    <a:schemeClr val="tx1">
                      <a:lumMod val="95000"/>
                      <a:lumOff val="5000"/>
                    </a:schemeClr>
                  </a:solidFill>
                  <a:latin typeface="Arial" panose="020B0604020202020204"/>
                  <a:ea typeface="微软雅黑" panose="020B0503020204020204" pitchFamily="34" charset="-122"/>
                </a:rPr>
                <a:t>x</a:t>
              </a:r>
              <a:r>
                <a:rPr lang="en-US" altLang="zh-CN" sz="2400" b="1" kern="0" dirty="0">
                  <a:solidFill>
                    <a:schemeClr val="tx1">
                      <a:lumMod val="95000"/>
                      <a:lumOff val="5000"/>
                    </a:schemeClr>
                  </a:solidFill>
                  <a:latin typeface="Arial" panose="020B0604020202020204"/>
                  <a:ea typeface="微软雅黑" panose="020B0503020204020204" pitchFamily="34" charset="-122"/>
                </a:rPr>
                <a:t>)</a:t>
              </a:r>
            </a:p>
          </p:txBody>
        </p:sp>
        <p:sp>
          <p:nvSpPr>
            <p:cNvPr id="68" name="矩形 67"/>
            <p:cNvSpPr/>
            <p:nvPr>
              <p:custDataLst>
                <p:tags r:id="rId11"/>
              </p:custDataLst>
            </p:nvPr>
          </p:nvSpPr>
          <p:spPr>
            <a:xfrm>
              <a:off x="1065016" y="3648593"/>
              <a:ext cx="2856783" cy="2279160"/>
            </a:xfrm>
            <a:prstGeom prst="rect">
              <a:avLst/>
            </a:prstGeom>
          </p:spPr>
          <p:txBody>
            <a:bodyPr wrap="square">
              <a:spAutoFit/>
            </a:bodyPr>
            <a:lstStyle/>
            <a:p>
              <a:pPr algn="just">
                <a:lnSpc>
                  <a:spcPct val="150000"/>
                </a:lnSpc>
              </a:pPr>
              <a:r>
                <a:rPr lang="zh-CN" altLang="en-US" sz="1600" dirty="0">
                  <a:solidFill>
                    <a:srgbClr val="000000"/>
                  </a:solidFill>
                  <a:latin typeface="微软雅黑" panose="020B0503020204020204" pitchFamily="34" charset="-122"/>
                  <a:ea typeface="微软雅黑" panose="020B0503020204020204" pitchFamily="34" charset="-122"/>
                  <a:cs typeface="+mn-ea"/>
                  <a:sym typeface="+mn-ea"/>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This is the probability of occurrence of feature x, it reduces a probabi</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lity function to a distrib</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sym typeface="+mn-ea"/>
                </a:rPr>
                <a:t>uted function where the total probability is 1.</a:t>
              </a:r>
            </a:p>
          </p:txBody>
        </p:sp>
        <p:cxnSp>
          <p:nvCxnSpPr>
            <p:cNvPr id="69" name="直接连接符 68"/>
            <p:cNvCxnSpPr/>
            <p:nvPr>
              <p:custDataLst>
                <p:tags r:id="rId12"/>
              </p:custDataLst>
            </p:nvPr>
          </p:nvCxnSpPr>
          <p:spPr>
            <a:xfrm>
              <a:off x="2331063" y="3595883"/>
              <a:ext cx="432000" cy="0"/>
            </a:xfrm>
            <a:prstGeom prst="line">
              <a:avLst/>
            </a:prstGeom>
            <a:ln w="222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sp>
        <p:nvSpPr>
          <p:cNvPr id="71" name="矩形 70"/>
          <p:cNvSpPr/>
          <p:nvPr/>
        </p:nvSpPr>
        <p:spPr>
          <a:xfrm>
            <a:off x="1152000" y="288000"/>
            <a:ext cx="5307330" cy="130937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sz="3600" b="1" kern="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sym typeface="+mn-ea"/>
              </a:rPr>
              <a:t>Naive Bayes Classifier:</a:t>
            </a:r>
          </a:p>
          <a:p>
            <a:pPr marL="0" marR="0" lvl="0" indent="0" algn="l" defTabSz="914400" rtl="0" eaLnBrk="1" fontAlgn="auto" latinLnBrk="0" hangingPunct="1">
              <a:lnSpc>
                <a:spcPct val="100000"/>
              </a:lnSpc>
              <a:spcBef>
                <a:spcPct val="20000"/>
              </a:spcBef>
              <a:spcAft>
                <a:spcPts val="0"/>
              </a:spcAft>
              <a:buClrTx/>
              <a:buSzTx/>
              <a:buFontTx/>
              <a:buNone/>
              <a:defRPr/>
            </a:pPr>
            <a:endParaRPr kumimoji="0" lang="zh-CN" altLang="en-US"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endParaRPr>
          </a:p>
        </p:txBody>
      </p:sp>
      <p:pic>
        <p:nvPicPr>
          <p:cNvPr id="3" name="图片 2"/>
          <p:cNvPicPr>
            <a:picLocks noChangeAspect="1"/>
          </p:cNvPicPr>
          <p:nvPr>
            <p:custDataLst>
              <p:tags r:id="rId9"/>
            </p:custDataLst>
          </p:nvPr>
        </p:nvPicPr>
        <p:blipFill>
          <a:blip r:embed="rId31"/>
          <a:stretch>
            <a:fillRect/>
          </a:stretch>
        </p:blipFill>
        <p:spPr>
          <a:xfrm>
            <a:off x="4686939" y="5077671"/>
            <a:ext cx="2798445" cy="4229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23" name="矩形 22"/>
          <p:cNvSpPr/>
          <p:nvPr/>
        </p:nvSpPr>
        <p:spPr>
          <a:xfrm>
            <a:off x="1152000" y="288000"/>
            <a:ext cx="3705225"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Bayes Theorem</a:t>
            </a:r>
          </a:p>
        </p:txBody>
      </p:sp>
      <p:sp>
        <p:nvSpPr>
          <p:cNvPr id="2" name="文本框 1"/>
          <p:cNvSpPr txBox="1"/>
          <p:nvPr/>
        </p:nvSpPr>
        <p:spPr>
          <a:xfrm>
            <a:off x="436880" y="1253490"/>
            <a:ext cx="7247890" cy="64516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Bayes theorem is a way to develops a way to update probabilities based on new information. The theorem is given as:</a:t>
            </a:r>
          </a:p>
        </p:txBody>
      </p:sp>
      <p:pic>
        <p:nvPicPr>
          <p:cNvPr id="6" name="图片 5"/>
          <p:cNvPicPr>
            <a:picLocks noChangeAspect="1"/>
          </p:cNvPicPr>
          <p:nvPr/>
        </p:nvPicPr>
        <p:blipFill>
          <a:blip r:embed="rId3"/>
          <a:stretch>
            <a:fillRect/>
          </a:stretch>
        </p:blipFill>
        <p:spPr>
          <a:xfrm>
            <a:off x="1264285" y="2060575"/>
            <a:ext cx="4390390" cy="2223135"/>
          </a:xfrm>
          <a:prstGeom prst="rect">
            <a:avLst/>
          </a:prstGeom>
        </p:spPr>
      </p:pic>
      <p:sp>
        <p:nvSpPr>
          <p:cNvPr id="8" name="文本框 7"/>
          <p:cNvSpPr txBox="1"/>
          <p:nvPr/>
        </p:nvSpPr>
        <p:spPr>
          <a:xfrm>
            <a:off x="337185" y="4628515"/>
            <a:ext cx="7347585" cy="1476375"/>
          </a:xfrm>
          <a:prstGeom prst="rect">
            <a:avLst/>
          </a:prstGeom>
          <a:noFill/>
        </p:spPr>
        <p:txBody>
          <a:bodyPr wrap="square" rtlCol="0" anchor="t">
            <a:spAutoFit/>
          </a:bodyPr>
          <a:lstStyle/>
          <a:p>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a:t>
            </a:r>
            <a:r>
              <a:rPr lang="zh-CN" altLang="en-US" kern="100" dirty="0">
                <a:solidFill>
                  <a:schemeClr val="tx1">
                    <a:lumMod val="95000"/>
                    <a:lumOff val="5000"/>
                  </a:schemeClr>
                </a:solidFill>
                <a:latin typeface="微软雅黑" panose="020B0503020204020204" pitchFamily="34" charset="-122"/>
                <a:ea typeface="微软雅黑" panose="020B0503020204020204" pitchFamily="34" charset="-122"/>
              </a:rPr>
              <a:t>Where P(A|B) is the posterior probability and states probability of occurrence of A given B has happened, P(A) is the prior probability, P(B) is the probability of occurrence of event B, P(B|A) is the probability of occurrence of B given A has already happened.</a:t>
            </a:r>
          </a:p>
        </p:txBody>
      </p:sp>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文本框 43"/>
          <p:cNvSpPr txBox="1"/>
          <p:nvPr/>
        </p:nvSpPr>
        <p:spPr>
          <a:xfrm>
            <a:off x="7437119" y="947994"/>
            <a:ext cx="2731647" cy="2168525"/>
          </a:xfrm>
          <a:prstGeom prst="rect">
            <a:avLst/>
          </a:prstGeom>
          <a:noFill/>
        </p:spPr>
        <p:txBody>
          <a:bodyPr wrap="square" rtlCol="0">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rPr>
              <a:t>02</a:t>
            </a:r>
            <a:endParaRPr kumimoji="0" lang="zh-CN" altLang="en-US" sz="15000" b="1" i="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Arial Black" panose="020B0A04020102020204" pitchFamily="34" charset="0"/>
              <a:ea typeface="等线" panose="02010600030101010101" charset="-122"/>
              <a:cs typeface="+mn-cs"/>
            </a:endParaRPr>
          </a:p>
        </p:txBody>
      </p:sp>
      <p:sp>
        <p:nvSpPr>
          <p:cNvPr id="54" name="矩形 53"/>
          <p:cNvSpPr/>
          <p:nvPr/>
        </p:nvSpPr>
        <p:spPr>
          <a:xfrm>
            <a:off x="5102860" y="3708400"/>
            <a:ext cx="7013575" cy="838835"/>
          </a:xfrm>
          <a:prstGeom prst="rect">
            <a:avLst/>
          </a:prstGeom>
        </p:spPr>
        <p:txBody>
          <a:bodyPr wrap="square">
            <a:spAutoFit/>
          </a:bodyPr>
          <a:lstStyle/>
          <a:p>
            <a:pPr marL="0" marR="0" lvl="0" indent="0" algn="dist" defTabSz="914400" rtl="0" eaLnBrk="1" fontAlgn="auto" latinLnBrk="0" hangingPunct="1">
              <a:lnSpc>
                <a:spcPct val="90000"/>
              </a:lnSpc>
              <a:spcBef>
                <a:spcPts val="1000"/>
              </a:spcBef>
              <a:spcAft>
                <a:spcPts val="0"/>
              </a:spcAft>
              <a:buClrTx/>
              <a:buSzTx/>
              <a:buFontTx/>
              <a:buNone/>
              <a:defRPr/>
            </a:pPr>
            <a:r>
              <a:rPr kumimoji="0" lang="en-US" altLang="zh-CN" sz="40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Calculation examples</a:t>
            </a:r>
            <a:r>
              <a:rPr kumimoji="0" lang="en-US" altLang="zh-CN" sz="5400" b="1" u="none" strike="noStrike" kern="1200" cap="none" spc="0" normalizeH="0" baseline="0" noProof="0" dirty="0">
                <a:ln>
                  <a:noFill/>
                </a:ln>
                <a:gradFill>
                  <a:gsLst>
                    <a:gs pos="0">
                      <a:srgbClr val="4472C4">
                        <a:lumMod val="50000"/>
                      </a:srgbClr>
                    </a:gs>
                    <a:gs pos="100000">
                      <a:srgbClr val="0070C0"/>
                    </a:gs>
                  </a:gsLst>
                  <a:lin ang="0" scaled="1"/>
                </a:gradFill>
                <a:effectLst/>
                <a:uLnTx/>
                <a:uFillTx/>
                <a:latin typeface="微软雅黑" panose="020B0503020204020204" pitchFamily="34" charset="-122"/>
                <a:ea typeface="微软雅黑" panose="020B0503020204020204" pitchFamily="34" charset="-122"/>
                <a:cs typeface="+mn-cs"/>
              </a:rPr>
              <a:t> </a:t>
            </a:r>
          </a:p>
        </p:txBody>
      </p:sp>
      <p:cxnSp>
        <p:nvCxnSpPr>
          <p:cNvPr id="56" name="直接箭头连接符 55"/>
          <p:cNvCxnSpPr/>
          <p:nvPr/>
        </p:nvCxnSpPr>
        <p:spPr>
          <a:xfrm>
            <a:off x="5266000" y="4547445"/>
            <a:ext cx="5969051" cy="0"/>
          </a:xfrm>
          <a:prstGeom prst="straightConnector1">
            <a:avLst/>
          </a:prstGeom>
          <a:ln>
            <a:tailEnd type="non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椭圆 2"/>
          <p:cNvSpPr/>
          <p:nvPr/>
        </p:nvSpPr>
        <p:spPr>
          <a:xfrm>
            <a:off x="8540878" y="2060294"/>
            <a:ext cx="4899047" cy="4899047"/>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4" name="椭圆 3"/>
          <p:cNvSpPr/>
          <p:nvPr/>
        </p:nvSpPr>
        <p:spPr>
          <a:xfrm>
            <a:off x="8075444" y="1174831"/>
            <a:ext cx="3453795" cy="3453795"/>
          </a:xfrm>
          <a:prstGeom prst="ellipse">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5" name="椭圆 4"/>
          <p:cNvSpPr/>
          <p:nvPr/>
        </p:nvSpPr>
        <p:spPr>
          <a:xfrm>
            <a:off x="10959987" y="4479403"/>
            <a:ext cx="2327538" cy="2327538"/>
          </a:xfrm>
          <a:prstGeom prst="ellipse">
            <a:avLst/>
          </a:prstGeom>
          <a:solidFill>
            <a:srgbClr val="039AC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7" name="椭圆 6"/>
          <p:cNvSpPr/>
          <p:nvPr/>
        </p:nvSpPr>
        <p:spPr>
          <a:xfrm>
            <a:off x="7992567" y="1639577"/>
            <a:ext cx="659180" cy="659180"/>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9" name="椭圆 8"/>
          <p:cNvSpPr/>
          <p:nvPr/>
        </p:nvSpPr>
        <p:spPr>
          <a:xfrm>
            <a:off x="10990234" y="549683"/>
            <a:ext cx="1133522" cy="1133522"/>
          </a:xfrm>
          <a:prstGeom prst="ellipse">
            <a:avLst/>
          </a:prstGeom>
          <a:solidFill>
            <a:srgbClr val="89DF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1" name="椭圆 10"/>
          <p:cNvSpPr/>
          <p:nvPr/>
        </p:nvSpPr>
        <p:spPr>
          <a:xfrm>
            <a:off x="11436490" y="4001745"/>
            <a:ext cx="955315" cy="955315"/>
          </a:xfrm>
          <a:prstGeom prst="ellipse">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等线" panose="02010600030101010101" charset="-122"/>
              <a:ea typeface="等线" panose="02010600030101010101" charset="-122"/>
              <a:cs typeface="+mn-cs"/>
            </a:endParaRPr>
          </a:p>
        </p:txBody>
      </p:sp>
      <p:sp>
        <p:nvSpPr>
          <p:cNvPr id="12" name="certification_176902"/>
          <p:cNvSpPr>
            <a:spLocks noChangeAspect="1"/>
          </p:cNvSpPr>
          <p:nvPr/>
        </p:nvSpPr>
        <p:spPr bwMode="auto">
          <a:xfrm>
            <a:off x="9234239" y="2413012"/>
            <a:ext cx="1192187" cy="1064150"/>
          </a:xfrm>
          <a:custGeom>
            <a:avLst/>
            <a:gdLst>
              <a:gd name="connsiteX0" fmla="*/ 492538 w 606542"/>
              <a:gd name="connsiteY0" fmla="*/ 451854 h 541402"/>
              <a:gd name="connsiteX1" fmla="*/ 492538 w 606542"/>
              <a:gd name="connsiteY1" fmla="*/ 490671 h 541402"/>
              <a:gd name="connsiteX2" fmla="*/ 512579 w 606542"/>
              <a:gd name="connsiteY2" fmla="*/ 470656 h 541402"/>
              <a:gd name="connsiteX3" fmla="*/ 533532 w 606542"/>
              <a:gd name="connsiteY3" fmla="*/ 470656 h 541402"/>
              <a:gd name="connsiteX4" fmla="*/ 553725 w 606542"/>
              <a:gd name="connsiteY4" fmla="*/ 490671 h 541402"/>
              <a:gd name="connsiteX5" fmla="*/ 553725 w 606542"/>
              <a:gd name="connsiteY5" fmla="*/ 451854 h 541402"/>
              <a:gd name="connsiteX6" fmla="*/ 492538 w 606542"/>
              <a:gd name="connsiteY6" fmla="*/ 451854 h 541402"/>
              <a:gd name="connsiteX7" fmla="*/ 523056 w 606542"/>
              <a:gd name="connsiteY7" fmla="*/ 320846 h 541402"/>
              <a:gd name="connsiteX8" fmla="*/ 469460 w 606542"/>
              <a:gd name="connsiteY8" fmla="*/ 374371 h 541402"/>
              <a:gd name="connsiteX9" fmla="*/ 523056 w 606542"/>
              <a:gd name="connsiteY9" fmla="*/ 428048 h 541402"/>
              <a:gd name="connsiteX10" fmla="*/ 576804 w 606542"/>
              <a:gd name="connsiteY10" fmla="*/ 374371 h 541402"/>
              <a:gd name="connsiteX11" fmla="*/ 523056 w 606542"/>
              <a:gd name="connsiteY11" fmla="*/ 320846 h 541402"/>
              <a:gd name="connsiteX12" fmla="*/ 87139 w 606542"/>
              <a:gd name="connsiteY12" fmla="*/ 317968 h 541402"/>
              <a:gd name="connsiteX13" fmla="*/ 399762 w 606542"/>
              <a:gd name="connsiteY13" fmla="*/ 317968 h 541402"/>
              <a:gd name="connsiteX14" fmla="*/ 414642 w 606542"/>
              <a:gd name="connsiteY14" fmla="*/ 332822 h 541402"/>
              <a:gd name="connsiteX15" fmla="*/ 399762 w 606542"/>
              <a:gd name="connsiteY15" fmla="*/ 347676 h 541402"/>
              <a:gd name="connsiteX16" fmla="*/ 87139 w 606542"/>
              <a:gd name="connsiteY16" fmla="*/ 347676 h 541402"/>
              <a:gd name="connsiteX17" fmla="*/ 72259 w 606542"/>
              <a:gd name="connsiteY17" fmla="*/ 332822 h 541402"/>
              <a:gd name="connsiteX18" fmla="*/ 87139 w 606542"/>
              <a:gd name="connsiteY18" fmla="*/ 317968 h 541402"/>
              <a:gd name="connsiteX19" fmla="*/ 87138 w 606542"/>
              <a:gd name="connsiteY19" fmla="*/ 250366 h 541402"/>
              <a:gd name="connsiteX20" fmla="*/ 491922 w 606542"/>
              <a:gd name="connsiteY20" fmla="*/ 250366 h 541402"/>
              <a:gd name="connsiteX21" fmla="*/ 506801 w 606542"/>
              <a:gd name="connsiteY21" fmla="*/ 265220 h 541402"/>
              <a:gd name="connsiteX22" fmla="*/ 491922 w 606542"/>
              <a:gd name="connsiteY22" fmla="*/ 280074 h 541402"/>
              <a:gd name="connsiteX23" fmla="*/ 87138 w 606542"/>
              <a:gd name="connsiteY23" fmla="*/ 280074 h 541402"/>
              <a:gd name="connsiteX24" fmla="*/ 72259 w 606542"/>
              <a:gd name="connsiteY24" fmla="*/ 265220 h 541402"/>
              <a:gd name="connsiteX25" fmla="*/ 87138 w 606542"/>
              <a:gd name="connsiteY25" fmla="*/ 250366 h 541402"/>
              <a:gd name="connsiteX26" fmla="*/ 206946 w 606542"/>
              <a:gd name="connsiteY26" fmla="*/ 102245 h 541402"/>
              <a:gd name="connsiteX27" fmla="*/ 206946 w 606542"/>
              <a:gd name="connsiteY27" fmla="*/ 173171 h 541402"/>
              <a:gd name="connsiteX28" fmla="*/ 371973 w 606542"/>
              <a:gd name="connsiteY28" fmla="*/ 173171 h 541402"/>
              <a:gd name="connsiteX29" fmla="*/ 371973 w 606542"/>
              <a:gd name="connsiteY29" fmla="*/ 102245 h 541402"/>
              <a:gd name="connsiteX30" fmla="*/ 192068 w 606542"/>
              <a:gd name="connsiteY30" fmla="*/ 72541 h 541402"/>
              <a:gd name="connsiteX31" fmla="*/ 386851 w 606542"/>
              <a:gd name="connsiteY31" fmla="*/ 72541 h 541402"/>
              <a:gd name="connsiteX32" fmla="*/ 401729 w 606542"/>
              <a:gd name="connsiteY32" fmla="*/ 87393 h 541402"/>
              <a:gd name="connsiteX33" fmla="*/ 401729 w 606542"/>
              <a:gd name="connsiteY33" fmla="*/ 188023 h 541402"/>
              <a:gd name="connsiteX34" fmla="*/ 386851 w 606542"/>
              <a:gd name="connsiteY34" fmla="*/ 202875 h 541402"/>
              <a:gd name="connsiteX35" fmla="*/ 192068 w 606542"/>
              <a:gd name="connsiteY35" fmla="*/ 202875 h 541402"/>
              <a:gd name="connsiteX36" fmla="*/ 177190 w 606542"/>
              <a:gd name="connsiteY36" fmla="*/ 188023 h 541402"/>
              <a:gd name="connsiteX37" fmla="*/ 177190 w 606542"/>
              <a:gd name="connsiteY37" fmla="*/ 87393 h 541402"/>
              <a:gd name="connsiteX38" fmla="*/ 192068 w 606542"/>
              <a:gd name="connsiteY38" fmla="*/ 72541 h 541402"/>
              <a:gd name="connsiteX39" fmla="*/ 29759 w 606542"/>
              <a:gd name="connsiteY39" fmla="*/ 29719 h 541402"/>
              <a:gd name="connsiteX40" fmla="*/ 29759 w 606542"/>
              <a:gd name="connsiteY40" fmla="*/ 393931 h 541402"/>
              <a:gd name="connsiteX41" fmla="*/ 441978 w 606542"/>
              <a:gd name="connsiteY41" fmla="*/ 393931 h 541402"/>
              <a:gd name="connsiteX42" fmla="*/ 549170 w 606542"/>
              <a:gd name="connsiteY42" fmla="*/ 295221 h 541402"/>
              <a:gd name="connsiteX43" fmla="*/ 549170 w 606542"/>
              <a:gd name="connsiteY43" fmla="*/ 29719 h 541402"/>
              <a:gd name="connsiteX44" fmla="*/ 14879 w 606542"/>
              <a:gd name="connsiteY44" fmla="*/ 0 h 541402"/>
              <a:gd name="connsiteX45" fmla="*/ 564050 w 606542"/>
              <a:gd name="connsiteY45" fmla="*/ 0 h 541402"/>
              <a:gd name="connsiteX46" fmla="*/ 578929 w 606542"/>
              <a:gd name="connsiteY46" fmla="*/ 14860 h 541402"/>
              <a:gd name="connsiteX47" fmla="*/ 578929 w 606542"/>
              <a:gd name="connsiteY47" fmla="*/ 312658 h 541402"/>
              <a:gd name="connsiteX48" fmla="*/ 583484 w 606542"/>
              <a:gd name="connsiteY48" fmla="*/ 431839 h 541402"/>
              <a:gd name="connsiteX49" fmla="*/ 583484 w 606542"/>
              <a:gd name="connsiteY49" fmla="*/ 526606 h 541402"/>
              <a:gd name="connsiteX50" fmla="*/ 558128 w 606542"/>
              <a:gd name="connsiteY50" fmla="*/ 537069 h 541402"/>
              <a:gd name="connsiteX51" fmla="*/ 523056 w 606542"/>
              <a:gd name="connsiteY51" fmla="*/ 502194 h 541402"/>
              <a:gd name="connsiteX52" fmla="*/ 488135 w 606542"/>
              <a:gd name="connsiteY52" fmla="*/ 537069 h 541402"/>
              <a:gd name="connsiteX53" fmla="*/ 462779 w 606542"/>
              <a:gd name="connsiteY53" fmla="*/ 526606 h 541402"/>
              <a:gd name="connsiteX54" fmla="*/ 462779 w 606542"/>
              <a:gd name="connsiteY54" fmla="*/ 431839 h 541402"/>
              <a:gd name="connsiteX55" fmla="*/ 455795 w 606542"/>
              <a:gd name="connsiteY55" fmla="*/ 423651 h 541402"/>
              <a:gd name="connsiteX56" fmla="*/ 14879 w 606542"/>
              <a:gd name="connsiteY56" fmla="*/ 423651 h 541402"/>
              <a:gd name="connsiteX57" fmla="*/ 0 w 606542"/>
              <a:gd name="connsiteY57" fmla="*/ 408791 h 541402"/>
              <a:gd name="connsiteX58" fmla="*/ 0 w 606542"/>
              <a:gd name="connsiteY58" fmla="*/ 14860 h 541402"/>
              <a:gd name="connsiteX59" fmla="*/ 14879 w 606542"/>
              <a:gd name="connsiteY59" fmla="*/ 0 h 54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Lst>
            <a:rect l="l" t="t" r="r" b="b"/>
            <a:pathLst>
              <a:path w="606542" h="541402">
                <a:moveTo>
                  <a:pt x="492538" y="451854"/>
                </a:moveTo>
                <a:lnTo>
                  <a:pt x="492538" y="490671"/>
                </a:lnTo>
                <a:lnTo>
                  <a:pt x="512579" y="470656"/>
                </a:lnTo>
                <a:cubicBezTo>
                  <a:pt x="518349" y="464742"/>
                  <a:pt x="527762" y="464742"/>
                  <a:pt x="533532" y="470656"/>
                </a:cubicBezTo>
                <a:lnTo>
                  <a:pt x="553725" y="490671"/>
                </a:lnTo>
                <a:lnTo>
                  <a:pt x="553725" y="451854"/>
                </a:lnTo>
                <a:cubicBezTo>
                  <a:pt x="534139" y="459587"/>
                  <a:pt x="511972" y="459587"/>
                  <a:pt x="492538" y="451854"/>
                </a:cubicBezTo>
                <a:close/>
                <a:moveTo>
                  <a:pt x="523056" y="320846"/>
                </a:moveTo>
                <a:cubicBezTo>
                  <a:pt x="493449" y="320846"/>
                  <a:pt x="469460" y="344955"/>
                  <a:pt x="469460" y="374371"/>
                </a:cubicBezTo>
                <a:cubicBezTo>
                  <a:pt x="469460" y="403787"/>
                  <a:pt x="493297" y="428048"/>
                  <a:pt x="523056" y="428048"/>
                </a:cubicBezTo>
                <a:cubicBezTo>
                  <a:pt x="552663" y="428048"/>
                  <a:pt x="576804" y="404091"/>
                  <a:pt x="576804" y="374371"/>
                </a:cubicBezTo>
                <a:cubicBezTo>
                  <a:pt x="576804" y="344955"/>
                  <a:pt x="552663" y="320846"/>
                  <a:pt x="523056" y="320846"/>
                </a:cubicBezTo>
                <a:close/>
                <a:moveTo>
                  <a:pt x="87139" y="317968"/>
                </a:moveTo>
                <a:lnTo>
                  <a:pt x="399762" y="317968"/>
                </a:lnTo>
                <a:cubicBezTo>
                  <a:pt x="407961" y="317968"/>
                  <a:pt x="414642" y="324637"/>
                  <a:pt x="414642" y="332822"/>
                </a:cubicBezTo>
                <a:cubicBezTo>
                  <a:pt x="414642" y="341007"/>
                  <a:pt x="407961" y="347676"/>
                  <a:pt x="399762" y="347676"/>
                </a:cubicBezTo>
                <a:lnTo>
                  <a:pt x="87139" y="347676"/>
                </a:lnTo>
                <a:cubicBezTo>
                  <a:pt x="78788" y="347676"/>
                  <a:pt x="72259" y="341007"/>
                  <a:pt x="72259" y="332822"/>
                </a:cubicBezTo>
                <a:cubicBezTo>
                  <a:pt x="72259" y="324637"/>
                  <a:pt x="78788" y="317968"/>
                  <a:pt x="87139" y="317968"/>
                </a:cubicBezTo>
                <a:close/>
                <a:moveTo>
                  <a:pt x="87138" y="250366"/>
                </a:moveTo>
                <a:lnTo>
                  <a:pt x="491922" y="250366"/>
                </a:lnTo>
                <a:cubicBezTo>
                  <a:pt x="500120" y="250366"/>
                  <a:pt x="506801" y="257035"/>
                  <a:pt x="506801" y="265220"/>
                </a:cubicBezTo>
                <a:cubicBezTo>
                  <a:pt x="506801" y="273405"/>
                  <a:pt x="500120" y="280074"/>
                  <a:pt x="491922" y="280074"/>
                </a:cubicBezTo>
                <a:lnTo>
                  <a:pt x="87138" y="280074"/>
                </a:lnTo>
                <a:cubicBezTo>
                  <a:pt x="78788" y="280074"/>
                  <a:pt x="72259" y="273405"/>
                  <a:pt x="72259" y="265220"/>
                </a:cubicBezTo>
                <a:cubicBezTo>
                  <a:pt x="72259" y="257035"/>
                  <a:pt x="78788" y="250366"/>
                  <a:pt x="87138" y="250366"/>
                </a:cubicBezTo>
                <a:close/>
                <a:moveTo>
                  <a:pt x="206946" y="102245"/>
                </a:moveTo>
                <a:lnTo>
                  <a:pt x="206946" y="173171"/>
                </a:lnTo>
                <a:lnTo>
                  <a:pt x="371973" y="173171"/>
                </a:lnTo>
                <a:lnTo>
                  <a:pt x="371973" y="102245"/>
                </a:lnTo>
                <a:close/>
                <a:moveTo>
                  <a:pt x="192068" y="72541"/>
                </a:moveTo>
                <a:lnTo>
                  <a:pt x="386851" y="72541"/>
                </a:lnTo>
                <a:cubicBezTo>
                  <a:pt x="395049" y="72541"/>
                  <a:pt x="401729" y="79210"/>
                  <a:pt x="401729" y="87393"/>
                </a:cubicBezTo>
                <a:lnTo>
                  <a:pt x="401729" y="188023"/>
                </a:lnTo>
                <a:cubicBezTo>
                  <a:pt x="401729" y="196207"/>
                  <a:pt x="395049" y="202875"/>
                  <a:pt x="386851" y="202875"/>
                </a:cubicBezTo>
                <a:lnTo>
                  <a:pt x="192068" y="202875"/>
                </a:lnTo>
                <a:cubicBezTo>
                  <a:pt x="183870" y="202875"/>
                  <a:pt x="177190" y="196207"/>
                  <a:pt x="177190" y="188023"/>
                </a:cubicBezTo>
                <a:lnTo>
                  <a:pt x="177190" y="87393"/>
                </a:lnTo>
                <a:cubicBezTo>
                  <a:pt x="177190" y="79210"/>
                  <a:pt x="183870" y="72541"/>
                  <a:pt x="192068" y="72541"/>
                </a:cubicBezTo>
                <a:close/>
                <a:moveTo>
                  <a:pt x="29759" y="29719"/>
                </a:moveTo>
                <a:lnTo>
                  <a:pt x="29759" y="393931"/>
                </a:lnTo>
                <a:lnTo>
                  <a:pt x="441978" y="393931"/>
                </a:lnTo>
                <a:cubicBezTo>
                  <a:pt x="426643" y="330399"/>
                  <a:pt x="487527" y="274903"/>
                  <a:pt x="549170" y="295221"/>
                </a:cubicBezTo>
                <a:lnTo>
                  <a:pt x="549170" y="29719"/>
                </a:lnTo>
                <a:close/>
                <a:moveTo>
                  <a:pt x="14879" y="0"/>
                </a:moveTo>
                <a:lnTo>
                  <a:pt x="564050" y="0"/>
                </a:lnTo>
                <a:cubicBezTo>
                  <a:pt x="572249" y="0"/>
                  <a:pt x="578929" y="6672"/>
                  <a:pt x="578929" y="14860"/>
                </a:cubicBezTo>
                <a:lnTo>
                  <a:pt x="578929" y="312658"/>
                </a:lnTo>
                <a:cubicBezTo>
                  <a:pt x="614002" y="344197"/>
                  <a:pt x="615824" y="397874"/>
                  <a:pt x="583484" y="431839"/>
                </a:cubicBezTo>
                <a:lnTo>
                  <a:pt x="583484" y="526606"/>
                </a:lnTo>
                <a:cubicBezTo>
                  <a:pt x="583484" y="539798"/>
                  <a:pt x="567390" y="546318"/>
                  <a:pt x="558128" y="537069"/>
                </a:cubicBezTo>
                <a:lnTo>
                  <a:pt x="523056" y="502194"/>
                </a:lnTo>
                <a:lnTo>
                  <a:pt x="488135" y="537069"/>
                </a:lnTo>
                <a:cubicBezTo>
                  <a:pt x="478873" y="546318"/>
                  <a:pt x="462779" y="539798"/>
                  <a:pt x="462779" y="526606"/>
                </a:cubicBezTo>
                <a:lnTo>
                  <a:pt x="462779" y="431839"/>
                </a:lnTo>
                <a:cubicBezTo>
                  <a:pt x="460198" y="429261"/>
                  <a:pt x="457920" y="426532"/>
                  <a:pt x="455795" y="423651"/>
                </a:cubicBezTo>
                <a:lnTo>
                  <a:pt x="14879" y="423651"/>
                </a:lnTo>
                <a:cubicBezTo>
                  <a:pt x="6681" y="423651"/>
                  <a:pt x="0" y="416979"/>
                  <a:pt x="0" y="408791"/>
                </a:cubicBezTo>
                <a:lnTo>
                  <a:pt x="0" y="14860"/>
                </a:lnTo>
                <a:cubicBezTo>
                  <a:pt x="0" y="6672"/>
                  <a:pt x="6681" y="0"/>
                  <a:pt x="14879" y="0"/>
                </a:cubicBezTo>
                <a:close/>
              </a:path>
            </a:pathLst>
          </a:custGeom>
          <a:solidFill>
            <a:schemeClr val="bg1"/>
          </a:solidFill>
          <a:ln>
            <a:noFill/>
          </a:ln>
        </p:spPr>
      </p:sp>
      <p:sp>
        <p:nvSpPr>
          <p:cNvPr id="23" name="矩形 22"/>
          <p:cNvSpPr/>
          <p:nvPr/>
        </p:nvSpPr>
        <p:spPr>
          <a:xfrm>
            <a:off x="1152000" y="213070"/>
            <a:ext cx="5160010" cy="645160"/>
          </a:xfrm>
          <a:prstGeom prst="rect">
            <a:avLst/>
          </a:prstGeom>
        </p:spPr>
        <p:txBody>
          <a:bodyPr wrap="none">
            <a:spAutoFit/>
          </a:bodyPr>
          <a:lstStyle/>
          <a:p>
            <a:pPr marL="0" marR="0" lvl="0" indent="0" algn="l" defTabSz="914400" rtl="0" eaLnBrk="1" fontAlgn="auto" latinLnBrk="0" hangingPunct="1">
              <a:lnSpc>
                <a:spcPct val="100000"/>
              </a:lnSpc>
              <a:spcBef>
                <a:spcPct val="20000"/>
              </a:spcBef>
              <a:spcAft>
                <a:spcPts val="0"/>
              </a:spcAft>
              <a:buClrTx/>
              <a:buSzTx/>
              <a:buFontTx/>
              <a:buNone/>
              <a:defRPr/>
            </a:pPr>
            <a:r>
              <a:rPr kumimoji="0" lang="en-US" altLang="zh-CN" sz="3600" b="1" i="0" u="none" strike="noStrike" kern="0" cap="none" spc="0" normalizeH="0" baseline="0" noProof="0" dirty="0">
                <a:ln>
                  <a:noFill/>
                </a:ln>
                <a:solidFill>
                  <a:prstClr val="black">
                    <a:lumMod val="95000"/>
                    <a:lumOff val="5000"/>
                  </a:prstClr>
                </a:solidFill>
                <a:effectLst/>
                <a:uLnTx/>
                <a:uFillTx/>
                <a:latin typeface="微软雅黑" panose="020B0503020204020204" pitchFamily="34" charset="-122"/>
                <a:ea typeface="微软雅黑" panose="020B0503020204020204" pitchFamily="34" charset="-122"/>
                <a:cs typeface="+mn-cs"/>
              </a:rPr>
              <a:t>Gaussian Naive Bayes</a:t>
            </a:r>
          </a:p>
        </p:txBody>
      </p:sp>
      <p:sp>
        <p:nvSpPr>
          <p:cNvPr id="2" name="文本框 1"/>
          <p:cNvSpPr txBox="1"/>
          <p:nvPr/>
        </p:nvSpPr>
        <p:spPr>
          <a:xfrm>
            <a:off x="337185" y="1174750"/>
            <a:ext cx="8103870" cy="92202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Gaussian Naive Bayes is the application of Naive Bayes on a normally distributed data. Gaussian Naive Bayes assumes that the likelihood(P()) follows the Gaussian Distribution for each within . </a:t>
            </a:r>
          </a:p>
        </p:txBody>
      </p:sp>
      <p:sp>
        <p:nvSpPr>
          <p:cNvPr id="13" name="文本框 12"/>
          <p:cNvSpPr txBox="1"/>
          <p:nvPr/>
        </p:nvSpPr>
        <p:spPr>
          <a:xfrm>
            <a:off x="337185" y="4751705"/>
            <a:ext cx="8103870" cy="922020"/>
          </a:xfrm>
          <a:prstGeom prst="rect">
            <a:avLst/>
          </a:prstGeom>
          <a:noFill/>
        </p:spPr>
        <p:txBody>
          <a:bodyPr wrap="square" rtlCol="0" anchor="t">
            <a:spAutoFit/>
          </a:bodyPr>
          <a:lstStyle/>
          <a:p>
            <a:r>
              <a:rPr lang="en-US" altLang="zh-CN" kern="100" dirty="0">
                <a:solidFill>
                  <a:schemeClr val="tx1">
                    <a:lumMod val="95000"/>
                    <a:lumOff val="5000"/>
                  </a:schemeClr>
                </a:solidFill>
                <a:latin typeface="微软雅黑" panose="020B0503020204020204" pitchFamily="34" charset="-122"/>
                <a:ea typeface="微软雅黑" panose="020B0503020204020204" pitchFamily="34" charset="-122"/>
              </a:rPr>
              <a:t>  To classify each new data point x the algorithm finds out the maximum value of the posterior probability of each class and assigns the data point to that class.</a:t>
            </a:r>
          </a:p>
        </p:txBody>
      </p:sp>
      <p:pic>
        <p:nvPicPr>
          <p:cNvPr id="14" name="图片 13"/>
          <p:cNvPicPr>
            <a:picLocks noChangeAspect="1"/>
          </p:cNvPicPr>
          <p:nvPr/>
        </p:nvPicPr>
        <p:blipFill>
          <a:blip r:embed="rId3"/>
          <a:stretch>
            <a:fillRect/>
          </a:stretch>
        </p:blipFill>
        <p:spPr>
          <a:xfrm>
            <a:off x="337185" y="2891790"/>
            <a:ext cx="7336790" cy="107442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500"/>
    </mc:Choice>
    <mc:Fallback xmlns="">
      <p:transition spd="slow"/>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COMMONDATA" val="eyJoZGlkIjoiYmQ3NjQxYmZmN2ZkODIxYWNiNTEzMzQyMTZmNzQ1MmMifQ=="/>
</p:tagLst>
</file>

<file path=ppt/tags/tag10.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1.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2.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3.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4.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5.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6.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7.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8.xml><?xml version="1.0" encoding="utf-8"?>
<p:tagLst xmlns:a="http://schemas.openxmlformats.org/drawingml/2006/main" xmlns:r="http://schemas.openxmlformats.org/officeDocument/2006/relationships" xmlns:p="http://schemas.openxmlformats.org/presentationml/2006/main">
  <p:tag name="KSO_WM_DIAGRAM_VIRTUALLY_FRAME" val="{&quot;height&quot;:304.8414960629921,&quot;left&quot;:46.8,&quot;top&quot;:336.13472440944884,&quot;width&quot;:883.25}"/>
</p:tagLst>
</file>

<file path=ppt/tags/tag19.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152.61275590551182,&quot;top&quot;:186.26251968503936,&quot;width&quot;:462.25755905511835}"/>
</p:tagLst>
</file>

<file path=ppt/tags/tag20.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1.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2.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3.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4.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5.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6.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7.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8.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29.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152.61275590551182,&quot;top&quot;:186.26251968503936,&quot;width&quot;:462.25755905511835}"/>
</p:tagLst>
</file>

<file path=ppt/tags/tag30.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1.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2.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3.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4.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5.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6.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7.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8.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39.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ags/tag40.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1.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2.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3.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4.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5.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46.xml><?xml version="1.0" encoding="utf-8"?>
<p:tagLst xmlns:a="http://schemas.openxmlformats.org/drawingml/2006/main" xmlns:r="http://schemas.openxmlformats.org/officeDocument/2006/relationships" xmlns:p="http://schemas.openxmlformats.org/presentationml/2006/main">
  <p:tag name="KSO_WM_DIAGRAM_VIRTUALLY_FRAME" val="{&quot;height&quot;:415.8,&quot;left&quot;:53.150027201145306,&quot;top&quot;:94.2,&quot;width&quot;:829.8499727988547}"/>
</p:tagLst>
</file>

<file path=ppt/tags/tag5.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ags/tag6.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ags/tag7.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ags/tag8.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ags/tag9.xml><?xml version="1.0" encoding="utf-8"?>
<p:tagLst xmlns:a="http://schemas.openxmlformats.org/drawingml/2006/main" xmlns:r="http://schemas.openxmlformats.org/officeDocument/2006/relationships" xmlns:p="http://schemas.openxmlformats.org/presentationml/2006/main">
  <p:tag name="KSO_WM_DIAGRAM_VIRTUALLY_FRAME" val="{&quot;height&quot;:284.59448818897636,&quot;left&quot;:90.01275590551181,&quot;top&quot;:225.46251968503938,&quot;width&quot;:462.2575590551183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835</Words>
  <Application>Microsoft Office PowerPoint</Application>
  <PresentationFormat>宽屏</PresentationFormat>
  <Paragraphs>51</Paragraphs>
  <Slides>16</Slides>
  <Notes>8</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16</vt:i4>
      </vt:variant>
    </vt:vector>
  </HeadingPairs>
  <TitlesOfParts>
    <vt:vector size="24" baseType="lpstr">
      <vt:lpstr>Palatino</vt:lpstr>
      <vt:lpstr>等线</vt:lpstr>
      <vt:lpstr>思源黑体 CN Normal</vt:lpstr>
      <vt:lpstr>微软雅黑</vt:lpstr>
      <vt:lpstr>Arial</vt:lpstr>
      <vt:lpstr>Arial Black</vt:lpstr>
      <vt:lpstr>Stencil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董洋</dc:creator>
  <cp:lastModifiedBy>xinxun qiao</cp:lastModifiedBy>
  <cp:revision>423</cp:revision>
  <dcterms:created xsi:type="dcterms:W3CDTF">2020-08-21T00:34:00Z</dcterms:created>
  <dcterms:modified xsi:type="dcterms:W3CDTF">2024-05-14T03:44:06Z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799966BC40E540F6AE8DE6B42A7770FA_13</vt:lpwstr>
  </property>
  <property fmtid="{D5CDD505-2E9C-101B-9397-08002B2CF9AE}" pid="3" name="KSOProductBuildVer">
    <vt:lpwstr>2052-12.1.0.16910</vt:lpwstr>
  </property>
</Properties>
</file>

<file path=docProps/thumbnail.jpeg>
</file>